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07" r:id="rId2"/>
    <p:sldId id="306" r:id="rId3"/>
    <p:sldId id="299" r:id="rId4"/>
    <p:sldId id="305" r:id="rId5"/>
    <p:sldId id="300" r:id="rId6"/>
    <p:sldId id="301" r:id="rId7"/>
    <p:sldId id="274" r:id="rId8"/>
    <p:sldId id="279" r:id="rId9"/>
    <p:sldId id="294" r:id="rId10"/>
    <p:sldId id="295" r:id="rId11"/>
    <p:sldId id="276" r:id="rId12"/>
    <p:sldId id="303" r:id="rId13"/>
    <p:sldId id="297" r:id="rId14"/>
    <p:sldId id="302" r:id="rId15"/>
    <p:sldId id="308" r:id="rId16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FD9D1EB-35F1-40E8-BF13-CD6192400297}">
          <p14:sldIdLst>
            <p14:sldId id="307"/>
            <p14:sldId id="306"/>
            <p14:sldId id="299"/>
            <p14:sldId id="305"/>
            <p14:sldId id="300"/>
            <p14:sldId id="301"/>
            <p14:sldId id="274"/>
            <p14:sldId id="279"/>
            <p14:sldId id="294"/>
            <p14:sldId id="295"/>
            <p14:sldId id="276"/>
            <p14:sldId id="303"/>
            <p14:sldId id="297"/>
            <p14:sldId id="302"/>
            <p14:sldId id="308"/>
          </p14:sldIdLst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6678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5" autoAdjust="0"/>
    <p:restoredTop sz="94660" autoAdjust="0"/>
  </p:normalViewPr>
  <p:slideViewPr>
    <p:cSldViewPr>
      <p:cViewPr>
        <p:scale>
          <a:sx n="71" d="100"/>
          <a:sy n="71" d="100"/>
        </p:scale>
        <p:origin x="-606" y="-1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2AA0D0-0EB0-4569-89EC-D1AFF547B0C7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8E7BAF-9939-45D3-897C-E6448C73F5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556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44500" y="1243013"/>
            <a:ext cx="5969000" cy="33575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355600" indent="-355600" eaLnBrk="1" hangingPunct="1">
              <a:spcBef>
                <a:spcPct val="0"/>
              </a:spcBef>
              <a:tabLst>
                <a:tab pos="88900" algn="l"/>
              </a:tabLst>
            </a:pPr>
            <a:endParaRPr lang="ru-RU" dirty="0" smtClean="0"/>
          </a:p>
        </p:txBody>
      </p:sp>
      <p:sp>
        <p:nvSpPr>
          <p:cNvPr id="1433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AAE4F7-218F-42C2-A8F9-DE9E4DD2610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1733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44500" y="1243013"/>
            <a:ext cx="5969000" cy="33575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355600" indent="-355600" eaLnBrk="1" hangingPunct="1">
              <a:spcBef>
                <a:spcPct val="0"/>
              </a:spcBef>
              <a:tabLst>
                <a:tab pos="88900" algn="l"/>
              </a:tabLst>
            </a:pPr>
            <a:endParaRPr lang="ru-RU" dirty="0" smtClean="0"/>
          </a:p>
        </p:txBody>
      </p:sp>
      <p:sp>
        <p:nvSpPr>
          <p:cNvPr id="1433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AAE4F7-218F-42C2-A8F9-DE9E4DD2610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19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44500" y="1243013"/>
            <a:ext cx="5969000" cy="33575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355600" indent="-355600" eaLnBrk="1" hangingPunct="1">
              <a:spcBef>
                <a:spcPct val="0"/>
              </a:spcBef>
              <a:tabLst>
                <a:tab pos="88900" algn="l"/>
              </a:tabLst>
            </a:pPr>
            <a:endParaRPr lang="ru-RU" dirty="0" smtClean="0"/>
          </a:p>
        </p:txBody>
      </p:sp>
      <p:sp>
        <p:nvSpPr>
          <p:cNvPr id="1433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AAE4F7-218F-42C2-A8F9-DE9E4DD2610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193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44500" y="1243013"/>
            <a:ext cx="5969000" cy="33575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355600" indent="-355600" eaLnBrk="1" hangingPunct="1">
              <a:spcBef>
                <a:spcPct val="0"/>
              </a:spcBef>
              <a:tabLst>
                <a:tab pos="88900" algn="l"/>
              </a:tabLst>
            </a:pPr>
            <a:endParaRPr lang="ru-RU" dirty="0" smtClean="0"/>
          </a:p>
        </p:txBody>
      </p:sp>
      <p:sp>
        <p:nvSpPr>
          <p:cNvPr id="1433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AAE4F7-218F-42C2-A8F9-DE9E4DD2610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44788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44500" y="1243013"/>
            <a:ext cx="5969000" cy="33575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355600" indent="-355600" eaLnBrk="1" hangingPunct="1">
              <a:spcBef>
                <a:spcPct val="0"/>
              </a:spcBef>
              <a:tabLst>
                <a:tab pos="88900" algn="l"/>
              </a:tabLst>
            </a:pPr>
            <a:endParaRPr lang="ru-RU" dirty="0" smtClean="0"/>
          </a:p>
        </p:txBody>
      </p:sp>
      <p:sp>
        <p:nvSpPr>
          <p:cNvPr id="1433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AAE4F7-218F-42C2-A8F9-DE9E4DD2610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2529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7B90954-DB87-4577-815E-53585B7A6B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9396B3EF-799E-4713-AEC5-E56FE72860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39FA4FD-1D22-4871-B62F-7524D3796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3160-370B-4C5B-81F1-031F53E46171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E888F1B-8D31-4645-B59A-F632BB05C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CA7A180-6D1C-44BA-AF38-48D38AFD1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135C-0CC4-4577-9BB4-D89792011D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635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9338415-1F16-469D-8E7E-896B654ED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0DE18288-B6E9-4F4F-9BC1-4B5F1A33D4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3811E04-B692-49DC-AAC6-E91C0994D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3160-370B-4C5B-81F1-031F53E46171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B0B91BA-5DFD-4317-ACD2-4272261EC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57737EC-62B3-4070-884B-297134C96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135C-0CC4-4577-9BB4-D89792011D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131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5FC8105D-274B-4728-98D7-9697BDE3B7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ACB13D34-D5F4-4628-8192-AA491AD4F9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C275A7A-6018-4914-B4BD-6A9800FB7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3160-370B-4C5B-81F1-031F53E46171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EEE54B3-E33A-477A-A147-0D0D4A512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B6F4041-DFFC-4FFC-9D25-2E0A6823F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135C-0CC4-4577-9BB4-D89792011D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557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DD78F55-7CA0-43AC-A033-376BFAF60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BD9FC96-0934-40F2-B53E-A13F1E609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DEA3B07-2DF4-4286-8F40-B58E7A0C9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3160-370B-4C5B-81F1-031F53E46171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2DFBBA8-A855-457B-ABED-332FEAC0B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B9EC8D2-9526-4DF4-8258-C52F5DCE4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135C-0CC4-4577-9BB4-D89792011D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560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1233381-668F-4075-852E-66346E2DC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69898613-9F00-4EBE-93A3-63BD1E2CE4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DB26929-3EF4-41F4-B949-33C8055C3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3160-370B-4C5B-81F1-031F53E46171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6F683E8-3ADD-44A4-89BA-A6BC6AC72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8635E53-E6A6-4A20-BFF9-F94E2DA04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135C-0CC4-4577-9BB4-D89792011D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90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98B26F5-8AAE-4742-A653-D1BCF2167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3FA70AF-A6E4-4FF3-B4F7-6A9A8847D2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1A561C70-385C-4A78-939C-1AA71E4691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B17B9636-E12F-45BC-A043-B5E667496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3160-370B-4C5B-81F1-031F53E46171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8EDD2F2-7150-4A2E-B77A-C64F3AAF9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6D6EE6D-0D0B-4B2B-918B-838C1B637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135C-0CC4-4577-9BB4-D89792011D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456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5940D14-94CD-4EC3-A79D-92A4F114D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2A775916-82E6-4FCD-BD52-20BE4E352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C7311938-7E93-4783-A035-6777840920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6115D7F4-A30F-4ABC-9330-D3B427F4A4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48CBD3DF-F831-42FA-8A41-B10EA54DA2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243F8FBB-B35C-44F9-A207-B7B557D1A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3160-370B-4C5B-81F1-031F53E46171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898B9B1D-81C8-45AB-89F9-34FCA6D4D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D0F27D6C-9576-488B-BD32-F37D2597A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135C-0CC4-4577-9BB4-D89792011D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34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4E07009-7FD6-4DBC-9C3A-2F2838F68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1765C641-F81B-4B69-A2CA-6EA564AB4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3160-370B-4C5B-81F1-031F53E46171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2B7A706C-ADD2-422D-B977-2F04DA75E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0AA0ED5-22F3-4C4F-AF0C-ADBFA15DD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135C-0CC4-4577-9BB4-D89792011D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550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D62AE6FF-A89C-4DC4-9FE2-20E0C634E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3160-370B-4C5B-81F1-031F53E46171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0325B02C-0218-40FF-B252-CB53BB8BA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29189A6F-0783-470D-AD3A-D41EAF319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135C-0CC4-4577-9BB4-D89792011D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117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EDE195D-23AB-453C-96D7-052180DD0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D6B1B8D-6C07-46E4-BBEC-4AFCE0763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9F15E132-F65C-4B98-B69B-E13388A922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CDEBF702-8F4F-4961-B131-08907900E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3160-370B-4C5B-81F1-031F53E46171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6F22A6A3-CB68-4654-A60F-0622B393C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A6118398-66E6-4378-B426-0ABCDF460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135C-0CC4-4577-9BB4-D89792011D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3723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9CD248E-38EC-4CF5-A1E4-BA6068236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BB964CD8-A071-440E-BE88-D7142E1428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DB0FA4F4-2919-4B84-B24E-E2079127E8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69216934-D009-4F6E-A31F-8A687F27B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3160-370B-4C5B-81F1-031F53E46171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4289EF0A-2996-4F19-B77B-8E9B93B3E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165C317-52D4-4D68-9320-00E91AA69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135C-0CC4-4577-9BB4-D89792011D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457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presentation-creation.ru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6FAE3CF-331F-4E6A-9828-D466C807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E4651293-0E0C-4BDD-B6FD-17AA190D73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332ABFC-7600-429A-8B9E-E162AAF8E3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23160-370B-4C5B-81F1-031F53E46171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477455B-2033-4887-BB98-FD3878E740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A192B3C-86A2-4925-ACF1-EA445C197E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7135C-0CC4-4577-9BB4-D89792011D84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>
            <a:hlinkClick r:id="rId13"/>
            <a:extLst>
              <a:ext uri="{FF2B5EF4-FFF2-40B4-BE49-F238E27FC236}">
                <a16:creationId xmlns="" xmlns:a16="http://schemas.microsoft.com/office/drawing/2014/main" id="{FDD61796-B8E6-4745-8B1E-8641679AE763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94000" y="367393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228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kimc.ms/pedagogam/nastavnichestvo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&#1051;&#1080;&#1089;&#1090;%20&#1085;&#1072;&#1073;&#1083;&#1102;&#1076;&#1077;&#1085;&#1080;&#1103;%20(&#1086;&#1094;&#1077;&#1085;&#1080;&#1074;&#1072;&#1085;&#1080;&#1103;).doc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&#1064;&#1072;&#1073;&#1083;&#1086;&#1085;%20&#1055;&#1055;.docx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&#1055;&#1077;&#1088;&#1089;&#1086;&#1085;&#1072;&#1083;&#1080;&#1079;&#1080;&#1088;&#1086;&#1074;&#1072;&#1085;&#1085;&#1072;&#1103;%20&#1087;&#1088;&#1086;&#1075;&#1088;&#1072;&#1084;&#1084;&#1072;.docx" TargetMode="External"/><Relationship Id="rId2" Type="http://schemas.openxmlformats.org/officeDocument/2006/relationships/hyperlink" Target="&#1055;&#1056;&#1048;&#1052;&#1045;&#1056;%20&#1055;&#1056;&#1054;&#1060;&#1048;&#1051;&#1068;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svg"/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svg"/><Relationship Id="rId4" Type="http://schemas.openxmlformats.org/officeDocument/2006/relationships/image" Target="../media/image7.png"/><Relationship Id="rId9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61000" y="661342"/>
            <a:ext cx="9945000" cy="3577658"/>
          </a:xfrm>
        </p:spPr>
        <p:txBody>
          <a:bodyPr>
            <a:noAutofit/>
          </a:bodyPr>
          <a:lstStyle/>
          <a:p>
            <a:pPr algn="r"/>
            <a:r>
              <a:rPr lang="ru-RU" sz="3600" b="1" dirty="0" smtClean="0">
                <a:latin typeface="+mn-lt"/>
              </a:rPr>
              <a:t/>
            </a:r>
            <a:br>
              <a:rPr lang="ru-RU" sz="3600" b="1" dirty="0" smtClean="0">
                <a:latin typeface="+mn-lt"/>
              </a:rPr>
            </a:br>
            <a:r>
              <a:rPr lang="ru-RU" sz="3600" b="1" dirty="0" smtClean="0">
                <a:latin typeface="+mn-lt"/>
              </a:rPr>
              <a:t/>
            </a:r>
            <a:br>
              <a:rPr lang="ru-RU" sz="3600" b="1" dirty="0" smtClean="0">
                <a:latin typeface="+mn-lt"/>
              </a:rPr>
            </a:b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Организационно 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– методическое обеспечение реализации региональной системы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наставничества в организациях дополнительного образования: персонализированная программа наставничества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type="subTitle" idx="1"/>
          </p:nvPr>
        </p:nvSpPr>
        <p:spPr>
          <a:xfrm>
            <a:off x="921000" y="4734000"/>
            <a:ext cx="10485000" cy="1350000"/>
          </a:xfrm>
        </p:spPr>
        <p:txBody>
          <a:bodyPr>
            <a:normAutofit fontScale="92500"/>
          </a:bodyPr>
          <a:lstStyle/>
          <a:p>
            <a:pPr algn="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Толмачева Ольга Владимировна, </a:t>
            </a:r>
          </a:p>
          <a:p>
            <a:pPr algn="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методист МКУ КИМЦ</a:t>
            </a:r>
          </a:p>
          <a:p>
            <a:pPr algn="l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Информационное сопровождение: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://kimc.ms/pedagogam/nastavnichestvo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128003" y="6534581"/>
            <a:ext cx="4080932" cy="39009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372799" y="6058166"/>
            <a:ext cx="71437" cy="817033"/>
          </a:xfrm>
          <a:prstGeom prst="rect">
            <a:avLst/>
          </a:prstGeom>
          <a:solidFill>
            <a:srgbClr val="3661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" y="1764000"/>
            <a:ext cx="12192000" cy="0"/>
          </a:xfrm>
          <a:prstGeom prst="line">
            <a:avLst/>
          </a:prstGeom>
          <a:ln w="57150">
            <a:solidFill>
              <a:srgbClr val="3661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6935" y="1823506"/>
            <a:ext cx="12192000" cy="0"/>
          </a:xfrm>
          <a:prstGeom prst="line">
            <a:avLst/>
          </a:prstGeom>
          <a:ln w="57150">
            <a:solidFill>
              <a:srgbClr val="FE83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EFBA1650-47D0-41AE-B922-1EEDDDEA517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000" y="-47409"/>
            <a:ext cx="2520000" cy="141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15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00972D10-AD1C-4B5C-9258-C9528AE641EA}"/>
              </a:ext>
            </a:extLst>
          </p:cNvPr>
          <p:cNvSpPr txBox="1"/>
          <p:nvPr/>
        </p:nvSpPr>
        <p:spPr>
          <a:xfrm>
            <a:off x="1416000" y="414000"/>
            <a:ext cx="9540000" cy="6850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47667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800" b="1" dirty="0">
                <a:solidFill>
                  <a:srgbClr val="47667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НДИВИДУАЛЬНАЯ ТРАЕКТОРИЯ ПРОФЕССИОНАЛЬНОГО СТАНОВЛЕНИЯ МОЛОДОГО ПЕДАГОГА:</a:t>
            </a:r>
            <a:endParaRPr lang="ru-RU" sz="1400" b="1" dirty="0">
              <a:solidFill>
                <a:srgbClr val="476678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C418DB2-4B8B-4B54-9441-DEADF3DDAB40}"/>
              </a:ext>
            </a:extLst>
          </p:cNvPr>
          <p:cNvSpPr txBox="1"/>
          <p:nvPr/>
        </p:nvSpPr>
        <p:spPr>
          <a:xfrm>
            <a:off x="606000" y="1404000"/>
            <a:ext cx="10822500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этап. </a:t>
            </a:r>
            <a:r>
              <a:rPr lang="ru-RU" sz="24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Саморефлексия</a:t>
            </a:r>
            <a:r>
              <a:rPr lang="ru-RU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и мониторинг.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рефлексии и мониторинга по результатам реализации персонализированной программы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 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этап. </a:t>
            </a:r>
            <a:r>
              <a:rPr lang="ru-RU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Завершение персонализированной программы наставничества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педагогических работников происходит в случае:</a:t>
            </a:r>
          </a:p>
          <a:p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•завершения плана мероприятий и срока действия персонализированной программы наставничества;</a:t>
            </a:r>
          </a:p>
          <a:p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•по инициативе наставника или наставляемого и/или обоюдному решению (по уважительным обстоятельствам);</a:t>
            </a:r>
          </a:p>
          <a:p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•по инициативе куратора (в случае недолжного исполнения персонализированной программы наставничества в силу различных обстоятельств со стороны наставника и/или наставляемого – форс-мажора).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3C68253B-619D-42C3-A8DE-6DBC5F6336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4639" y="486980"/>
            <a:ext cx="487722" cy="119492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 rot="16200000">
            <a:off x="372799" y="6058166"/>
            <a:ext cx="71437" cy="817033"/>
          </a:xfrm>
          <a:prstGeom prst="rect">
            <a:avLst/>
          </a:prstGeom>
          <a:solidFill>
            <a:srgbClr val="3661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128003" y="6449434"/>
            <a:ext cx="4080932" cy="39009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5385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2748E17-A7CF-49CC-9145-1056F8435038}"/>
              </a:ext>
            </a:extLst>
          </p:cNvPr>
          <p:cNvSpPr txBox="1"/>
          <p:nvPr/>
        </p:nvSpPr>
        <p:spPr>
          <a:xfrm>
            <a:off x="561000" y="504000"/>
            <a:ext cx="10890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4766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ШАГИ…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498C0A3-83B7-43D1-BCB2-6ACEDB63EAA6}"/>
              </a:ext>
            </a:extLst>
          </p:cNvPr>
          <p:cNvSpPr txBox="1"/>
          <p:nvPr/>
        </p:nvSpPr>
        <p:spPr>
          <a:xfrm>
            <a:off x="561000" y="1359000"/>
            <a:ext cx="10372500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4766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Шаг № 1.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желаемого образа молодого педагога относительно себя как профессионала в будущем исходя из стоящих перед ним профессиональных задач в конкретной образовательной организации</a:t>
            </a:r>
          </a:p>
          <a:p>
            <a:pPr algn="just"/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Шаг № 2.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актуальной профессиональной проблемы через заполнение «профиля» наставником </a:t>
            </a:r>
          </a:p>
          <a:p>
            <a:pPr algn="just"/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Шаг № 3.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Постановка цели профессионального саморазвития</a:t>
            </a:r>
          </a:p>
          <a:p>
            <a:pPr algn="just"/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Шаг № 4.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Поиск ресурсов и проектирование деятельности по профессиональному саморазвитию</a:t>
            </a:r>
          </a:p>
          <a:p>
            <a:pPr algn="just"/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Шаг № 5.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деятельности по самообразованию, реализация персонализированной программы наставничества на базе образовательной организации и ИОМ</a:t>
            </a:r>
          </a:p>
          <a:p>
            <a:pPr algn="just"/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Шаг № 6.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результатов деятельности по самообразованию и профессиональному развитию. 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B0035DD0-BCB9-45DE-BC6C-D8FD6F460A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1000" y="322038"/>
            <a:ext cx="487722" cy="119492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 rot="16200000">
            <a:off x="372799" y="6058166"/>
            <a:ext cx="71437" cy="817033"/>
          </a:xfrm>
          <a:prstGeom prst="rect">
            <a:avLst/>
          </a:prstGeom>
          <a:solidFill>
            <a:srgbClr val="3661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128003" y="6449434"/>
            <a:ext cx="4080932" cy="39009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605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3875"/>
          </a:xfrm>
        </p:spPr>
        <p:txBody>
          <a:bodyPr>
            <a:normAutofit fontScale="90000"/>
          </a:bodyPr>
          <a:lstStyle/>
          <a:p>
            <a:pPr algn="just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Профиль </a:t>
            </a:r>
            <a:r>
              <a:rPr lang="ru-RU" sz="27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– </a:t>
            </a:r>
            <a:r>
              <a:rPr lang="ru-RU" sz="22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это перечень трудовых действий и функций, необходимых для самостоятельного и квалифицированного выполнения молодым педагогом профессиональной деятельности/должностных обязанностей в организации, и уровни их </a:t>
            </a:r>
            <a:r>
              <a:rPr lang="ru-RU" sz="2200" i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сформированности</a:t>
            </a:r>
            <a:r>
              <a:rPr lang="ru-RU" sz="22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r>
              <a:rPr lang="ru-RU" sz="2000" i="1" dirty="0">
                <a:ea typeface="Calibri"/>
                <a:cs typeface="Times New Roman"/>
              </a:rPr>
              <a:t/>
            </a:r>
            <a:br>
              <a:rPr lang="ru-RU" sz="2000" i="1" dirty="0">
                <a:ea typeface="Calibri"/>
                <a:cs typeface="Times New Roman"/>
              </a:rPr>
            </a:br>
            <a:endParaRPr lang="ru-RU" b="1" i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59000"/>
            <a:ext cx="10515600" cy="5174999"/>
          </a:xfrm>
        </p:spPr>
        <p:txBody>
          <a:bodyPr>
            <a:normAutofit fontScale="70000" lnSpcReduction="20000"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  <a:tabLst>
                <a:tab pos="180340" algn="l"/>
                <a:tab pos="630555" algn="l"/>
              </a:tabLst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Профиль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позволяет:</a:t>
            </a:r>
            <a:endParaRPr lang="ru-RU" sz="2400" b="1" dirty="0"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180340" algn="l"/>
                <a:tab pos="630555" algn="l"/>
              </a:tabLst>
            </a:pPr>
            <a:r>
              <a:rPr lang="ru-RU" sz="3400" b="1" dirty="0">
                <a:latin typeface="Times New Roman"/>
                <a:ea typeface="Times New Roman"/>
                <a:cs typeface="Times New Roman"/>
              </a:rPr>
              <a:t>молодому педагогу </a:t>
            </a:r>
            <a:r>
              <a:rPr lang="ru-RU" sz="3400" dirty="0">
                <a:latin typeface="Times New Roman"/>
                <a:ea typeface="Times New Roman"/>
                <a:cs typeface="Times New Roman"/>
              </a:rPr>
              <a:t>получить четкое описание своего уровня владения трудовыми действиями/видами профессиональной деятельности;</a:t>
            </a:r>
            <a:endParaRPr lang="ru-RU" sz="3400" dirty="0"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180340" algn="l"/>
                <a:tab pos="630555" algn="l"/>
              </a:tabLst>
            </a:pPr>
            <a:r>
              <a:rPr lang="ru-RU" sz="3400" b="1" dirty="0">
                <a:latin typeface="Times New Roman"/>
                <a:ea typeface="Times New Roman"/>
                <a:cs typeface="Times New Roman"/>
              </a:rPr>
              <a:t>наставнику</a:t>
            </a:r>
            <a:r>
              <a:rPr lang="ru-RU" sz="3400" dirty="0">
                <a:latin typeface="Times New Roman"/>
                <a:ea typeface="Times New Roman"/>
                <a:cs typeface="Times New Roman"/>
              </a:rPr>
              <a:t> зафиксировать соответствие требуемых трудовых действий и имеющихся; на основании этого выстроить совместный с молодым педагогом анализ профессиональных затруднений, совместное целеполагание профессионального развития; выявить и обсудить с молодым педагогом «приращения» профессиональных умений и выстроить совместный анализ результатов деятельности по профессиональному развитию;</a:t>
            </a:r>
            <a:endParaRPr lang="ru-RU" sz="3400" dirty="0"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180340" algn="l"/>
                <a:tab pos="630555" algn="l"/>
              </a:tabLst>
            </a:pPr>
            <a:r>
              <a:rPr lang="ru-RU" sz="3400" b="1" dirty="0">
                <a:latin typeface="Times New Roman"/>
                <a:ea typeface="Times New Roman"/>
                <a:cs typeface="Times New Roman"/>
              </a:rPr>
              <a:t>образовательной организации </a:t>
            </a:r>
            <a:r>
              <a:rPr lang="ru-RU" sz="3400" dirty="0" smtClean="0">
                <a:latin typeface="Times New Roman"/>
                <a:ea typeface="Times New Roman"/>
                <a:cs typeface="Times New Roman"/>
              </a:rPr>
              <a:t>  </a:t>
            </a:r>
            <a:r>
              <a:rPr lang="ru-RU" sz="3400" dirty="0">
                <a:latin typeface="Times New Roman"/>
                <a:ea typeface="Times New Roman"/>
                <a:cs typeface="Times New Roman"/>
              </a:rPr>
              <a:t>позволяет оперативно доучить тех молодых педагогов, которые по своему уровню не дотягивают до требований работодателя.</a:t>
            </a:r>
            <a:endParaRPr lang="ru-RU" sz="3400" dirty="0">
              <a:ea typeface="Calibri"/>
              <a:cs typeface="Times New Roman"/>
            </a:endParaRPr>
          </a:p>
          <a:p>
            <a:r>
              <a:rPr lang="ru-RU" sz="3400" dirty="0" smtClean="0">
                <a:hlinkClick r:id="rId2" action="ppaction://hlinkfile"/>
              </a:rPr>
              <a:t>ПРИМЕР</a:t>
            </a:r>
            <a:endParaRPr lang="ru-RU" sz="3400" dirty="0"/>
          </a:p>
        </p:txBody>
      </p:sp>
      <p:sp>
        <p:nvSpPr>
          <p:cNvPr id="4" name="Прямоугольник 3"/>
          <p:cNvSpPr/>
          <p:nvPr/>
        </p:nvSpPr>
        <p:spPr>
          <a:xfrm rot="16200000">
            <a:off x="372799" y="6058166"/>
            <a:ext cx="71437" cy="817033"/>
          </a:xfrm>
          <a:prstGeom prst="rect">
            <a:avLst/>
          </a:prstGeom>
          <a:solidFill>
            <a:srgbClr val="3661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0035DD0-BCB9-45DE-BC6C-D8FD6F460A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71000" y="322038"/>
            <a:ext cx="487722" cy="119492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8128003" y="6449434"/>
            <a:ext cx="4080932" cy="39009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653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2B894C3D-D6EA-44EC-8E65-551A61F10C07}"/>
              </a:ext>
            </a:extLst>
          </p:cNvPr>
          <p:cNvSpPr txBox="1"/>
          <p:nvPr/>
        </p:nvSpPr>
        <p:spPr>
          <a:xfrm>
            <a:off x="408517" y="969088"/>
            <a:ext cx="10974983" cy="44393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0" algn="just">
              <a:lnSpc>
                <a:spcPct val="107000"/>
              </a:lnSpc>
              <a:spcAft>
                <a:spcPts val="0"/>
              </a:spcAft>
              <a:buNone/>
              <a:tabLst>
                <a:tab pos="8822055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персонализированной программы наставничества: создать условия для становления субъектной позиции молодого педагога от 0 до 2-х лет работы в отношении своего профессионального развития (профессиональной деятельности) в современных условиях.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0"/>
              </a:spcAft>
              <a:buNone/>
              <a:tabLst>
                <a:tab pos="2667000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270510" algn="l"/>
                <a:tab pos="630555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Ознакомить молодых педагогов с корпоративной культурой образовательной организации.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270510" algn="l"/>
                <a:tab pos="630555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Обеспечить социализацию и эффективную коммуникацию молодых педагогов в коллективе.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270510" algn="l"/>
                <a:tab pos="630555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Выявить потенциальные возможности начинающего учителя.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270510" algn="l"/>
                <a:tab pos="630555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Способствовать планированию карьеры молодых педагогов, мотивации к повышению квалификационного уровня.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270510" algn="l"/>
                <a:tab pos="630555" algn="l"/>
                <a:tab pos="8822055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Использовать эффективные формы повышения профессиональных компетентностей с учетом потребностей, затруднений и достижений молодого педагога.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270510" algn="l"/>
                <a:tab pos="630555" algn="l"/>
                <a:tab pos="8822055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Способствовать успешному закреплению в образовательной организации.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270510" algn="l"/>
                <a:tab pos="630555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Оценивать динамику развития профессиональных компетенций молодого педагога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FC36E58F-17D5-417D-9B6E-B653AB71DD63}"/>
              </a:ext>
            </a:extLst>
          </p:cNvPr>
          <p:cNvSpPr txBox="1">
            <a:spLocks/>
          </p:cNvSpPr>
          <p:nvPr/>
        </p:nvSpPr>
        <p:spPr>
          <a:xfrm>
            <a:off x="560999" y="326594"/>
            <a:ext cx="9023229" cy="585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rgbClr val="4766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(НАЧАЛО)…</a:t>
            </a:r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372799" y="6058166"/>
            <a:ext cx="71437" cy="817033"/>
          </a:xfrm>
          <a:prstGeom prst="rect">
            <a:avLst/>
          </a:prstGeom>
          <a:solidFill>
            <a:srgbClr val="3661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B0035DD0-BCB9-45DE-BC6C-D8FD6F460A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1000" y="322038"/>
            <a:ext cx="487722" cy="119492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8128003" y="6449434"/>
            <a:ext cx="4080932" cy="39009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73424" y="5742854"/>
            <a:ext cx="1742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hlinkClick r:id="rId3" action="ppaction://hlinkfile"/>
              </a:rPr>
              <a:t>ПРИМЕР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15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8875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Алгоритм…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94000"/>
            <a:ext cx="10515600" cy="46829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Выбрать трудовое действие (</a:t>
            </a:r>
            <a:r>
              <a:rPr lang="ru-RU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проф.стандарт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«Педагог»)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Провести замеры (профиль)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Проанализировать квалификационный профиль 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Вычленить проблему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Сформулировать цель наставничества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Сформулировать задачи наставничества (действия)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Разработать План мероприятий  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3051706"/>
              </p:ext>
            </p:extLst>
          </p:nvPr>
        </p:nvGraphicFramePr>
        <p:xfrm>
          <a:off x="561000" y="4959000"/>
          <a:ext cx="11160000" cy="12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9212"/>
                <a:gridCol w="1805788"/>
                <a:gridCol w="1713548"/>
                <a:gridCol w="1574440"/>
                <a:gridCol w="1481826"/>
                <a:gridCol w="1944896"/>
                <a:gridCol w="1250290"/>
              </a:tblGrid>
              <a:tr h="12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Направления наставнической деятельности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Описание проблемы (или) достоинства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Деятельность наставника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Деятельность наставляемого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Сроки реализации и даты встреч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Промежуточные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и планируемые результаты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Расписание встреч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 rot="16200000">
            <a:off x="372799" y="6058166"/>
            <a:ext cx="71437" cy="817033"/>
          </a:xfrm>
          <a:prstGeom prst="rect">
            <a:avLst/>
          </a:prstGeom>
          <a:solidFill>
            <a:srgbClr val="3661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B0035DD0-BCB9-45DE-BC6C-D8FD6F460A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1000" y="322038"/>
            <a:ext cx="487722" cy="119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44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Примеры…</a:t>
            </a:r>
            <a:r>
              <a:rPr lang="ru-RU" b="1" dirty="0">
                <a:solidFill>
                  <a:schemeClr val="accent2"/>
                </a:solidFill>
              </a:rPr>
              <a:t>ВО ВЛОЖЕНИИ </a:t>
            </a:r>
            <a:br>
              <a:rPr lang="ru-RU" b="1" dirty="0">
                <a:solidFill>
                  <a:schemeClr val="accent2"/>
                </a:solidFill>
              </a:rPr>
            </a:b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hlinkClick r:id="rId2" action="ppaction://hlinkfile"/>
              </a:rPr>
              <a:t>Квалификационный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профиль</a:t>
            </a:r>
          </a:p>
          <a:p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Персонализированная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hlinkClick r:id="rId3" action="ppaction://hlinkfile"/>
              </a:rPr>
              <a:t>программа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наставничества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96000" y="4419000"/>
            <a:ext cx="589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28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Прямая соединительная линия 20"/>
          <p:cNvCxnSpPr/>
          <p:nvPr/>
        </p:nvCxnSpPr>
        <p:spPr>
          <a:xfrm>
            <a:off x="0" y="904892"/>
            <a:ext cx="12192000" cy="0"/>
          </a:xfrm>
          <a:prstGeom prst="line">
            <a:avLst/>
          </a:prstGeom>
          <a:ln w="57150">
            <a:solidFill>
              <a:srgbClr val="FE83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-5629" y="855552"/>
            <a:ext cx="12192000" cy="0"/>
          </a:xfrm>
          <a:prstGeom prst="line">
            <a:avLst/>
          </a:prstGeom>
          <a:ln w="57150">
            <a:solidFill>
              <a:srgbClr val="3661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Прямоугольник 78"/>
          <p:cNvSpPr/>
          <p:nvPr/>
        </p:nvSpPr>
        <p:spPr>
          <a:xfrm rot="16200000">
            <a:off x="372799" y="6058166"/>
            <a:ext cx="71437" cy="817033"/>
          </a:xfrm>
          <a:prstGeom prst="rect">
            <a:avLst/>
          </a:prstGeom>
          <a:solidFill>
            <a:srgbClr val="3661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8741836" y="18956"/>
            <a:ext cx="3467099" cy="7629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Заголовок 1"/>
          <p:cNvSpPr>
            <a:spLocks noGrp="1"/>
          </p:cNvSpPr>
          <p:nvPr>
            <p:ph type="title"/>
          </p:nvPr>
        </p:nvSpPr>
        <p:spPr>
          <a:xfrm>
            <a:off x="3398982" y="57737"/>
            <a:ext cx="8427036" cy="657225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b="1" cap="all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Основания, регламенты</a:t>
            </a:r>
            <a:endParaRPr lang="ru-RU" b="1" cap="all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0800" y="3058181"/>
            <a:ext cx="117752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2018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66700" y="1021128"/>
            <a:ext cx="11830605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sz="1600" b="1" cap="all" dirty="0">
                <a:latin typeface="Arial" panose="020B0604020202020204" pitchFamily="34" charset="0"/>
                <a:cs typeface="Arial" panose="020B0604020202020204" pitchFamily="34" charset="0"/>
              </a:rPr>
              <a:t>Указ Президента РФ от 07.05.2018 № 204 </a:t>
            </a:r>
            <a:r>
              <a:rPr lang="ru-RU" sz="160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b="1" cap="all" dirty="0">
                <a:latin typeface="Arial" panose="020B0604020202020204" pitchFamily="34" charset="0"/>
                <a:cs typeface="Arial" panose="020B0604020202020204" pitchFamily="34" charset="0"/>
              </a:rPr>
              <a:t>О национальных целях и стратегических задачах развития Российской Федерации на период до </a:t>
            </a:r>
            <a:r>
              <a:rPr lang="ru-RU" sz="160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2024 года»</a:t>
            </a:r>
          </a:p>
          <a:p>
            <a:pPr lvl="0"/>
            <a:r>
              <a:rPr lang="ru-RU" sz="1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     «</a:t>
            </a:r>
            <a:r>
              <a:rPr lang="ru-RU" sz="1400" kern="0" dirty="0">
                <a:latin typeface="Arial" panose="020B0604020202020204" pitchFamily="34" charset="0"/>
                <a:cs typeface="Arial" panose="020B0604020202020204" pitchFamily="34" charset="0"/>
              </a:rPr>
              <a:t>К 2024 году необходимо обеспечить решение следующих задач: …создание условий для </a:t>
            </a:r>
            <a:r>
              <a:rPr lang="ru-RU" sz="1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развития  наставничества</a:t>
            </a:r>
            <a:r>
              <a:rPr lang="ru-RU" sz="1400" kern="0" dirty="0">
                <a:latin typeface="Arial" panose="020B0604020202020204" pitchFamily="34" charset="0"/>
                <a:cs typeface="Arial" panose="020B0604020202020204" pitchFamily="34" charset="0"/>
              </a:rPr>
              <a:t>…» (п. 5) </a:t>
            </a:r>
          </a:p>
          <a:p>
            <a:pPr lvl="0"/>
            <a:endParaRPr lang="ru-RU" sz="16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600" b="1" cap="all" dirty="0">
                <a:latin typeface="Arial" panose="020B0604020202020204" pitchFamily="34" charset="0"/>
                <a:cs typeface="Arial" panose="020B0604020202020204" pitchFamily="34" charset="0"/>
              </a:rPr>
              <a:t>Распоряжение Правительства РФ от 31.12.2019 № 3273-р «Об утверждении основных принципов национальной системы профессионального роста педагогических работников РФ, включая национальную систему учительского роста» </a:t>
            </a:r>
            <a:endParaRPr lang="ru-RU" sz="1600" b="1" cap="al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     «</a:t>
            </a:r>
            <a:r>
              <a:rPr lang="ru-RU" sz="1400" kern="0" dirty="0">
                <a:latin typeface="Arial" panose="020B0604020202020204" pitchFamily="34" charset="0"/>
                <a:cs typeface="Arial" panose="020B0604020202020204" pitchFamily="34" charset="0"/>
              </a:rPr>
              <a:t>Разработка и внедрение системы наставничества педагогических работников в </a:t>
            </a:r>
            <a:r>
              <a:rPr lang="ru-RU" sz="1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образовательных организациях» (</a:t>
            </a:r>
            <a:r>
              <a:rPr lang="ru-RU" sz="1400" kern="0" dirty="0">
                <a:latin typeface="Arial" panose="020B0604020202020204" pitchFamily="34" charset="0"/>
                <a:cs typeface="Arial" panose="020B0604020202020204" pitchFamily="34" charset="0"/>
              </a:rPr>
              <a:t>п. 29)</a:t>
            </a:r>
          </a:p>
          <a:p>
            <a:endParaRPr lang="ru-RU" sz="1600" i="1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600" b="1" cap="all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проект «Современная школа»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1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     «</a:t>
            </a:r>
            <a:r>
              <a:rPr lang="ru-RU" sz="1400" kern="0" dirty="0">
                <a:latin typeface="Arial" panose="020B0604020202020204" pitchFamily="34" charset="0"/>
                <a:cs typeface="Arial" panose="020B0604020202020204" pitchFamily="34" charset="0"/>
              </a:rPr>
              <a:t>К концу 2022 года разработана и внедрена система наставничества педагогических работников»</a:t>
            </a:r>
          </a:p>
          <a:p>
            <a:endParaRPr lang="ru-RU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600" b="1" kern="0" cap="all" dirty="0">
                <a:latin typeface="Arial" panose="020B0604020202020204" pitchFamily="34" charset="0"/>
                <a:cs typeface="Arial" panose="020B0604020202020204" pitchFamily="34" charset="0"/>
              </a:rPr>
              <a:t>Распоряжение министерства просвещения РФ от 25.12.2019 № Р-145 </a:t>
            </a:r>
            <a:r>
              <a:rPr lang="ru-RU" sz="1600" b="1" kern="0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1600" b="1" kern="0" cap="al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     «</a:t>
            </a:r>
            <a:r>
              <a:rPr lang="ru-RU" sz="1600" b="1" kern="0" cap="all" dirty="0">
                <a:latin typeface="Arial" panose="020B0604020202020204" pitchFamily="34" charset="0"/>
                <a:cs typeface="Arial" panose="020B0604020202020204" pitchFamily="34" charset="0"/>
              </a:rPr>
              <a:t>Об утверждении методологии (целевой модели) наставничества </a:t>
            </a:r>
            <a:r>
              <a:rPr lang="ru-RU" sz="1600" b="1" kern="0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 обучающихся </a:t>
            </a:r>
            <a:r>
              <a:rPr lang="ru-RU" sz="1600" b="1" kern="0" cap="all" dirty="0">
                <a:latin typeface="Arial" panose="020B0604020202020204" pitchFamily="34" charset="0"/>
                <a:cs typeface="Arial" panose="020B0604020202020204" pitchFamily="34" charset="0"/>
              </a:rPr>
              <a:t>для организаций, осуществляющих образовательную </a:t>
            </a:r>
            <a:r>
              <a:rPr lang="ru-RU" sz="1600" b="1" kern="0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деятельность </a:t>
            </a:r>
            <a:r>
              <a:rPr lang="ru-RU" sz="1600" b="1" kern="0" cap="all" dirty="0">
                <a:latin typeface="Arial" panose="020B0604020202020204" pitchFamily="34" charset="0"/>
                <a:cs typeface="Arial" panose="020B0604020202020204" pitchFamily="34" charset="0"/>
              </a:rPr>
              <a:t>по общеобразовательным, дополнительным </a:t>
            </a:r>
            <a:endParaRPr lang="ru-RU" sz="1600" b="1" kern="0" cap="al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kern="0" cap="al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     общеобразовательным </a:t>
            </a:r>
            <a:r>
              <a:rPr lang="ru-RU" sz="1600" b="1" kern="0" cap="all" dirty="0">
                <a:latin typeface="Arial" panose="020B0604020202020204" pitchFamily="34" charset="0"/>
                <a:cs typeface="Arial" panose="020B0604020202020204" pitchFamily="34" charset="0"/>
              </a:rPr>
              <a:t>и программам среднего профессионального </a:t>
            </a:r>
            <a:r>
              <a:rPr lang="ru-RU" sz="1600" b="1" kern="0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  <a:r>
              <a:rPr lang="ru-RU" sz="1600" b="1" kern="0" cap="all" dirty="0">
                <a:latin typeface="Arial" panose="020B0604020202020204" pitchFamily="34" charset="0"/>
                <a:cs typeface="Arial" panose="020B0604020202020204" pitchFamily="34" charset="0"/>
              </a:rPr>
              <a:t>, в том числе с применением лучших практик обмена опытом </a:t>
            </a:r>
            <a:r>
              <a:rPr lang="ru-RU" sz="1600" b="1" kern="0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между </a:t>
            </a:r>
            <a:r>
              <a:rPr lang="ru-RU" sz="1600" b="1" kern="0" cap="all" dirty="0">
                <a:latin typeface="Arial" panose="020B0604020202020204" pitchFamily="34" charset="0"/>
                <a:cs typeface="Arial" panose="020B0604020202020204" pitchFamily="34" charset="0"/>
              </a:rPr>
              <a:t>обучающимися</a:t>
            </a:r>
            <a:r>
              <a:rPr lang="ru-RU" sz="1600" b="1" kern="0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sz="1600" b="1" kern="0" cap="al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b="1" kern="0" cap="al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ru-RU" sz="1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«…</a:t>
            </a:r>
            <a:r>
              <a:rPr lang="ru-RU" sz="1400" kern="0" dirty="0">
                <a:latin typeface="Arial" panose="020B0604020202020204" pitchFamily="34" charset="0"/>
                <a:cs typeface="Arial" panose="020B0604020202020204" pitchFamily="34" charset="0"/>
              </a:rPr>
              <a:t>организовать внедрение методологии (целевой модели) наставничества обучающихся для </a:t>
            </a:r>
            <a:r>
              <a:rPr lang="ru-RU" sz="1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организаций</a:t>
            </a:r>
            <a:r>
              <a:rPr lang="ru-RU" sz="1400" kern="0" dirty="0">
                <a:latin typeface="Arial" panose="020B0604020202020204" pitchFamily="34" charset="0"/>
                <a:cs typeface="Arial" panose="020B0604020202020204" pitchFamily="34" charset="0"/>
              </a:rPr>
              <a:t>, осуществляющих образовательную деятельность по общеобразовательным, </a:t>
            </a:r>
            <a:r>
              <a:rPr lang="ru-RU" sz="1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дополнительным общеобразовательным </a:t>
            </a:r>
            <a:r>
              <a:rPr lang="ru-RU" sz="1400" kern="0" dirty="0">
                <a:latin typeface="Arial" panose="020B0604020202020204" pitchFamily="34" charset="0"/>
                <a:cs typeface="Arial" panose="020B0604020202020204" pitchFamily="34" charset="0"/>
              </a:rPr>
              <a:t>и программам среднего профессионального образования</a:t>
            </a:r>
            <a:r>
              <a:rPr lang="ru-RU" sz="1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kern="0" dirty="0">
                <a:latin typeface="Arial" panose="020B0604020202020204" pitchFamily="34" charset="0"/>
                <a:cs typeface="Arial" panose="020B0604020202020204" pitchFamily="34" charset="0"/>
              </a:rPr>
              <a:t>в том числе </a:t>
            </a:r>
            <a:r>
              <a:rPr lang="ru-RU" sz="1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1400" kern="0" dirty="0">
                <a:latin typeface="Arial" panose="020B0604020202020204" pitchFamily="34" charset="0"/>
                <a:cs typeface="Arial" panose="020B0604020202020204" pitchFamily="34" charset="0"/>
              </a:rPr>
              <a:t>применением лучших практик обмена опытом между обучающимися» </a:t>
            </a:r>
            <a:r>
              <a:rPr lang="ru-RU" sz="1400" i="1" kern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400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п. </a:t>
            </a:r>
            <a:r>
              <a:rPr lang="ru-RU" sz="1400" i="1" kern="0" dirty="0">
                <a:latin typeface="Arial" panose="020B0604020202020204" pitchFamily="34" charset="0"/>
                <a:cs typeface="Arial" panose="020B0604020202020204" pitchFamily="34" charset="0"/>
              </a:rPr>
              <a:t>2)</a:t>
            </a:r>
          </a:p>
          <a:p>
            <a:pPr lvl="0"/>
            <a:endParaRPr lang="ru-RU" sz="1300" i="1" kern="0" dirty="0" smtClean="0">
              <a:solidFill>
                <a:srgbClr val="1B58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b="1" kern="0" dirty="0">
              <a:solidFill>
                <a:srgbClr val="9F293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i="1" kern="0" dirty="0" smtClean="0">
                <a:solidFill>
                  <a:srgbClr val="1B587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i="1" kern="0" dirty="0">
              <a:solidFill>
                <a:srgbClr val="1B587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i="1" kern="0" dirty="0" smtClean="0">
              <a:solidFill>
                <a:srgbClr val="22254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ru-RU" sz="1400" b="1" dirty="0" smtClean="0">
              <a:solidFill>
                <a:srgbClr val="1B58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ru-RU" sz="1400" b="1" dirty="0" smtClean="0">
              <a:solidFill>
                <a:srgbClr val="1B58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ru-RU" sz="1400" b="1" dirty="0">
              <a:solidFill>
                <a:srgbClr val="1B58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712" name="Прямоугольник 72711"/>
          <p:cNvSpPr/>
          <p:nvPr/>
        </p:nvSpPr>
        <p:spPr>
          <a:xfrm>
            <a:off x="8128003" y="6534581"/>
            <a:ext cx="4080932" cy="39009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EFBA1650-47D0-41AE-B922-1EEDDDEA517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517" y="-211442"/>
            <a:ext cx="1903966" cy="1070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959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Прямая соединительная линия 20"/>
          <p:cNvCxnSpPr/>
          <p:nvPr/>
        </p:nvCxnSpPr>
        <p:spPr>
          <a:xfrm>
            <a:off x="0" y="904892"/>
            <a:ext cx="12192000" cy="0"/>
          </a:xfrm>
          <a:prstGeom prst="line">
            <a:avLst/>
          </a:prstGeom>
          <a:ln w="57150">
            <a:solidFill>
              <a:srgbClr val="FE83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-5629" y="855552"/>
            <a:ext cx="12192000" cy="0"/>
          </a:xfrm>
          <a:prstGeom prst="line">
            <a:avLst/>
          </a:prstGeom>
          <a:ln w="57150">
            <a:solidFill>
              <a:srgbClr val="3661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Прямоугольник 78"/>
          <p:cNvSpPr/>
          <p:nvPr/>
        </p:nvSpPr>
        <p:spPr>
          <a:xfrm rot="16200000">
            <a:off x="372799" y="6058166"/>
            <a:ext cx="71437" cy="817033"/>
          </a:xfrm>
          <a:prstGeom prst="rect">
            <a:avLst/>
          </a:prstGeom>
          <a:solidFill>
            <a:srgbClr val="3661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8741836" y="18956"/>
            <a:ext cx="3467099" cy="7629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0800" y="3058181"/>
            <a:ext cx="117752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2018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2712" name="Прямоугольник 72711"/>
          <p:cNvSpPr/>
          <p:nvPr/>
        </p:nvSpPr>
        <p:spPr>
          <a:xfrm>
            <a:off x="8128003" y="6534581"/>
            <a:ext cx="4080932" cy="39009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6701" y="979032"/>
            <a:ext cx="11738575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b="1" kern="0" cap="all" dirty="0">
                <a:latin typeface="Arial" panose="020B0604020202020204" pitchFamily="34" charset="0"/>
                <a:cs typeface="Arial" panose="020B0604020202020204" pitchFamily="34" charset="0"/>
              </a:rPr>
              <a:t>Приказ министерства образования Красноярского края от 30.11.2020 № </a:t>
            </a:r>
            <a:r>
              <a:rPr lang="ru-RU" b="1" kern="0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590-11-03 </a:t>
            </a:r>
            <a:r>
              <a:rPr lang="ru-RU" sz="1600" kern="0" dirty="0">
                <a:latin typeface="Arial" panose="020B0604020202020204" pitchFamily="34" charset="0"/>
                <a:cs typeface="Arial" panose="020B0604020202020204" pitchFamily="34" charset="0"/>
              </a:rPr>
              <a:t>«О внедрении региональной целевой модели наставничества для организаций, осуществляющих образовательную деятельность по общеобразовательным, дополнительным общеобразовательным </a:t>
            </a:r>
            <a:r>
              <a:rPr lang="ru-RU" sz="1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600" kern="0" dirty="0">
                <a:latin typeface="Arial" panose="020B0604020202020204" pitchFamily="34" charset="0"/>
                <a:cs typeface="Arial" panose="020B0604020202020204" pitchFamily="34" charset="0"/>
              </a:rPr>
              <a:t>программам среднего профессионального образования, на территории Красноярского края</a:t>
            </a:r>
            <a:r>
              <a:rPr lang="ru-RU" sz="1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endParaRPr lang="ru-RU" sz="700" i="1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Распоряжение </a:t>
            </a:r>
            <a:r>
              <a:rPr lang="ru-RU" b="1" cap="all" dirty="0">
                <a:latin typeface="Arial" panose="020B0604020202020204" pitchFamily="34" charset="0"/>
                <a:cs typeface="Arial" panose="020B0604020202020204" pitchFamily="34" charset="0"/>
              </a:rPr>
              <a:t>Министерства просвещения РФ от 16.12.2020 № Р-174 </a:t>
            </a:r>
            <a:endParaRPr lang="ru-RU" b="1" cap="al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kern="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1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sz="1600" kern="0" dirty="0">
                <a:latin typeface="Arial" panose="020B0604020202020204" pitchFamily="34" charset="0"/>
                <a:cs typeface="Arial" panose="020B0604020202020204" pitchFamily="34" charset="0"/>
              </a:rPr>
              <a:t>Об утверждении Концепции создания единой федеральной системы </a:t>
            </a:r>
            <a:r>
              <a:rPr lang="ru-RU" sz="1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научно-методического </a:t>
            </a:r>
            <a:r>
              <a:rPr lang="ru-RU" sz="1600" kern="0" dirty="0">
                <a:latin typeface="Arial" panose="020B0604020202020204" pitchFamily="34" charset="0"/>
                <a:cs typeface="Arial" panose="020B0604020202020204" pitchFamily="34" charset="0"/>
              </a:rPr>
              <a:t>сопровождения </a:t>
            </a:r>
            <a:r>
              <a:rPr lang="ru-RU" sz="1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педагогических работников </a:t>
            </a:r>
            <a:r>
              <a:rPr lang="ru-RU" sz="1600" kern="0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управленческих кадров</a:t>
            </a:r>
            <a:r>
              <a:rPr lang="ru-RU" sz="1600" kern="0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endParaRPr lang="ru-RU" sz="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b="1" cap="all" dirty="0">
                <a:latin typeface="Arial" panose="020B0604020202020204" pitchFamily="34" charset="0"/>
                <a:cs typeface="Arial" panose="020B0604020202020204" pitchFamily="34" charset="0"/>
              </a:rPr>
              <a:t>Распоряжение Министерства Просвещения РФ от 27.08.2021 № Р-201 </a:t>
            </a:r>
            <a:endParaRPr lang="ru-RU" b="1" cap="al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ru-RU" b="1" cap="al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1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kern="0" dirty="0">
                <a:latin typeface="Arial" panose="020B0604020202020204" pitchFamily="34" charset="0"/>
                <a:cs typeface="Arial" panose="020B0604020202020204" pitchFamily="34" charset="0"/>
              </a:rPr>
              <a:t>Об утверждении методических рекомендаций по порядку и формам </a:t>
            </a:r>
            <a:r>
              <a:rPr lang="ru-RU" sz="1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диагностики профессиональных дефицитов </a:t>
            </a:r>
            <a:r>
              <a:rPr lang="ru-RU" sz="1600" kern="0" dirty="0">
                <a:latin typeface="Arial" panose="020B0604020202020204" pitchFamily="34" charset="0"/>
                <a:cs typeface="Arial" panose="020B0604020202020204" pitchFamily="34" charset="0"/>
              </a:rPr>
              <a:t>педагогических работников и управленческих кадров </a:t>
            </a:r>
            <a:r>
              <a:rPr lang="ru-RU" sz="1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образовательных </a:t>
            </a:r>
            <a:r>
              <a:rPr lang="ru-RU" sz="1600" kern="0" dirty="0">
                <a:latin typeface="Arial" panose="020B0604020202020204" pitchFamily="34" charset="0"/>
                <a:cs typeface="Arial" panose="020B0604020202020204" pitchFamily="34" charset="0"/>
              </a:rPr>
              <a:t>организаций </a:t>
            </a:r>
            <a:r>
              <a:rPr lang="ru-RU" sz="1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с </a:t>
            </a:r>
            <a:r>
              <a:rPr lang="ru-RU" sz="1600" kern="0" dirty="0">
                <a:latin typeface="Arial" panose="020B0604020202020204" pitchFamily="34" charset="0"/>
                <a:cs typeface="Arial" panose="020B0604020202020204" pitchFamily="34" charset="0"/>
              </a:rPr>
              <a:t>возможностью получения индивидуального плана»</a:t>
            </a:r>
          </a:p>
          <a:p>
            <a:pPr lvl="0"/>
            <a:endParaRPr lang="ru-RU" sz="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b="1" cap="all" dirty="0">
                <a:latin typeface="Arial" panose="020B0604020202020204" pitchFamily="34" charset="0"/>
                <a:cs typeface="Arial" panose="020B0604020202020204" pitchFamily="34" charset="0"/>
              </a:rPr>
              <a:t>Письмо Министерства просвещения России и Общероссийского Профсоюза образования от 21 декабря 2021 г. № АЗ-1128/08 </a:t>
            </a:r>
            <a:endParaRPr lang="ru-RU" b="1" cap="al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kern="0" dirty="0">
                <a:latin typeface="Arial" panose="020B0604020202020204" pitchFamily="34" charset="0"/>
                <a:cs typeface="Arial" panose="020B0604020202020204" pitchFamily="34" charset="0"/>
              </a:rPr>
              <a:t>      «Об учете и использовании в работе методических рекомендаций по разработке и внедрению </a:t>
            </a:r>
            <a:r>
              <a:rPr lang="ru-RU" sz="1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системы </a:t>
            </a:r>
            <a:r>
              <a:rPr lang="ru-RU" sz="1600" kern="0" dirty="0">
                <a:latin typeface="Arial" panose="020B0604020202020204" pitchFamily="34" charset="0"/>
                <a:cs typeface="Arial" panose="020B0604020202020204" pitchFamily="34" charset="0"/>
              </a:rPr>
              <a:t>(целевой модели) наставничества педагогических работников в образовательных </a:t>
            </a:r>
            <a:r>
              <a:rPr lang="ru-RU" sz="1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>
                <a:latin typeface="Arial" panose="020B0604020202020204" pitchFamily="34" charset="0"/>
                <a:cs typeface="Arial" panose="020B0604020202020204" pitchFamily="34" charset="0"/>
              </a:rPr>
              <a:t>организациях» </a:t>
            </a:r>
          </a:p>
          <a:p>
            <a:endParaRPr lang="ru-RU" sz="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Постановления Правительства </a:t>
            </a:r>
            <a:r>
              <a:rPr lang="ru-RU" b="1" cap="all" dirty="0">
                <a:latin typeface="Arial" panose="020B0604020202020204" pitchFamily="34" charset="0"/>
                <a:cs typeface="Arial" panose="020B0604020202020204" pitchFamily="34" charset="0"/>
              </a:rPr>
              <a:t>Красноярского края от 01.03.2022 N 152-п, </a:t>
            </a:r>
            <a:endParaRPr lang="ru-RU" b="1" cap="al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ru-RU" b="1" cap="al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     от </a:t>
            </a:r>
            <a:r>
              <a:rPr lang="ru-RU" b="1" cap="all" dirty="0">
                <a:latin typeface="Arial" panose="020B0604020202020204" pitchFamily="34" charset="0"/>
                <a:cs typeface="Arial" panose="020B0604020202020204" pitchFamily="34" charset="0"/>
              </a:rPr>
              <a:t>26.04.2022 N </a:t>
            </a:r>
            <a:r>
              <a:rPr lang="ru-RU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336-п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endParaRPr lang="ru-RU" sz="700" dirty="0" smtClean="0"/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b="1" cap="all" dirty="0">
                <a:latin typeface="Arial" panose="020B0604020202020204" pitchFamily="34" charset="0"/>
                <a:cs typeface="Arial" panose="020B0604020202020204" pitchFamily="34" charset="0"/>
              </a:rPr>
              <a:t>РАСПОРЯЖЕНИЕ </a:t>
            </a:r>
            <a:r>
              <a:rPr lang="ru-RU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Правительства </a:t>
            </a:r>
            <a:r>
              <a:rPr lang="ru-RU" b="1" cap="all" dirty="0">
                <a:latin typeface="Arial" panose="020B0604020202020204" pitchFamily="34" charset="0"/>
                <a:cs typeface="Arial" panose="020B0604020202020204" pitchFamily="34" charset="0"/>
              </a:rPr>
              <a:t>РОССИЙСКОЙ ФЕДЕРАЦИИ от 24.06.2022 № 1688-р </a:t>
            </a:r>
          </a:p>
          <a:p>
            <a:pPr lvl="0"/>
            <a:r>
              <a:rPr lang="ru-RU" sz="1600" dirty="0" smtClean="0"/>
              <a:t>       </a:t>
            </a:r>
            <a:r>
              <a:rPr lang="ru-RU" sz="1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kern="0" dirty="0">
                <a:latin typeface="Arial" panose="020B0604020202020204" pitchFamily="34" charset="0"/>
                <a:cs typeface="Arial" panose="020B0604020202020204" pitchFamily="34" charset="0"/>
              </a:rPr>
              <a:t>Об утверждении концепции подготовки педагогических кадров для системы образования на </a:t>
            </a:r>
            <a:r>
              <a:rPr lang="ru-RU" sz="1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период до </a:t>
            </a:r>
            <a:r>
              <a:rPr lang="ru-RU" sz="1600" kern="0" dirty="0">
                <a:latin typeface="Arial" panose="020B0604020202020204" pitchFamily="34" charset="0"/>
                <a:cs typeface="Arial" panose="020B0604020202020204" pitchFamily="34" charset="0"/>
              </a:rPr>
              <a:t>2030 года»  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endParaRPr lang="ru-RU" sz="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Указ Президента РФ от 27.07.2022 №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401 </a:t>
            </a:r>
          </a:p>
          <a:p>
            <a:pPr lvl="0"/>
            <a:r>
              <a:rPr lang="ru-RU" sz="1600" kern="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1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sz="1600" kern="0" dirty="0">
                <a:latin typeface="Arial" panose="020B0604020202020204" pitchFamily="34" charset="0"/>
                <a:cs typeface="Arial" panose="020B0604020202020204" pitchFamily="34" charset="0"/>
              </a:rPr>
              <a:t>О проведении в </a:t>
            </a:r>
            <a:r>
              <a:rPr lang="ru-RU" sz="1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Российской Федерации </a:t>
            </a:r>
            <a:r>
              <a:rPr lang="ru-RU" sz="1600" kern="0" dirty="0">
                <a:latin typeface="Arial" panose="020B0604020202020204" pitchFamily="34" charset="0"/>
                <a:cs typeface="Arial" panose="020B0604020202020204" pitchFamily="34" charset="0"/>
              </a:rPr>
              <a:t>Года педагога и наставника»</a:t>
            </a:r>
          </a:p>
        </p:txBody>
      </p:sp>
      <p:sp>
        <p:nvSpPr>
          <p:cNvPr id="25" name="Заголовок 1"/>
          <p:cNvSpPr>
            <a:spLocks noGrp="1"/>
          </p:cNvSpPr>
          <p:nvPr>
            <p:ph type="title"/>
          </p:nvPr>
        </p:nvSpPr>
        <p:spPr>
          <a:xfrm>
            <a:off x="3398982" y="57737"/>
            <a:ext cx="8427036" cy="657225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b="1" cap="all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Основания, регламенты</a:t>
            </a:r>
            <a:endParaRPr lang="ru-RU" b="1" cap="all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EFBA1650-47D0-41AE-B922-1EEDDDEA517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45" y="-125999"/>
            <a:ext cx="1819818" cy="1023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567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Прямая соединительная линия 20"/>
          <p:cNvCxnSpPr/>
          <p:nvPr/>
        </p:nvCxnSpPr>
        <p:spPr>
          <a:xfrm>
            <a:off x="0" y="1132920"/>
            <a:ext cx="12192000" cy="0"/>
          </a:xfrm>
          <a:prstGeom prst="line">
            <a:avLst/>
          </a:prstGeom>
          <a:ln w="57150">
            <a:solidFill>
              <a:srgbClr val="FE83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50800" y="1218832"/>
            <a:ext cx="12192000" cy="0"/>
          </a:xfrm>
          <a:prstGeom prst="line">
            <a:avLst/>
          </a:prstGeom>
          <a:ln w="57150">
            <a:solidFill>
              <a:srgbClr val="3661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Прямоугольник 78"/>
          <p:cNvSpPr/>
          <p:nvPr/>
        </p:nvSpPr>
        <p:spPr>
          <a:xfrm rot="16200000">
            <a:off x="372799" y="6058166"/>
            <a:ext cx="71437" cy="817033"/>
          </a:xfrm>
          <a:prstGeom prst="rect">
            <a:avLst/>
          </a:prstGeom>
          <a:solidFill>
            <a:srgbClr val="3661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0800" y="3058181"/>
            <a:ext cx="117752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2018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2712" name="Прямоугольник 72711"/>
          <p:cNvSpPr/>
          <p:nvPr/>
        </p:nvSpPr>
        <p:spPr>
          <a:xfrm>
            <a:off x="8103480" y="6430964"/>
            <a:ext cx="4080932" cy="39009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3874" y="847928"/>
            <a:ext cx="117385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400" b="1" kern="0" cap="all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300" kern="0" dirty="0">
              <a:solidFill>
                <a:srgbClr val="1B58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Заголовок 1"/>
          <p:cNvSpPr>
            <a:spLocks noGrp="1"/>
          </p:cNvSpPr>
          <p:nvPr>
            <p:ph type="title"/>
          </p:nvPr>
        </p:nvSpPr>
        <p:spPr>
          <a:xfrm>
            <a:off x="1911000" y="57737"/>
            <a:ext cx="10273412" cy="1075183"/>
          </a:xfrm>
        </p:spPr>
        <p:txBody>
          <a:bodyPr>
            <a:noAutofit/>
          </a:bodyPr>
          <a:lstStyle/>
          <a:p>
            <a:pPr lvl="0" algn="r">
              <a:lnSpc>
                <a:spcPct val="100000"/>
              </a:lnSpc>
              <a:spcBef>
                <a:spcPts val="0"/>
              </a:spcBef>
            </a:pPr>
            <a:r>
              <a:rPr lang="ru-RU" b="1" cap="all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3600" b="1" cap="all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регламенты  </a:t>
            </a:r>
            <a:r>
              <a:rPr lang="ru-RU" b="1" cap="all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ru-RU" b="1" cap="all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</a:rPr>
              <a:t>НА </a:t>
            </a:r>
            <a:r>
              <a:rPr lang="ru-RU" sz="2800" b="1" dirty="0">
                <a:solidFill>
                  <a:schemeClr val="accent3">
                    <a:lumMod val="75000"/>
                  </a:schemeClr>
                </a:solidFill>
              </a:rPr>
              <a:t>УРОВНЕ ОБРАЗОВАТЕЛЬНОЙ 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</a:rPr>
              <a:t>ОРГАНИЗАЦИИ </a:t>
            </a: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(размещение на сайте)</a:t>
            </a:r>
            <a:endParaRPr lang="ru-RU" b="1" cap="all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17034" y="1582341"/>
            <a:ext cx="1027396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b="1" dirty="0" smtClean="0"/>
          </a:p>
          <a:p>
            <a:pPr marL="342900" indent="-342900" algn="just">
              <a:buAutoNum type="arabicPeriod"/>
            </a:pPr>
            <a:r>
              <a:rPr lang="ru-RU" sz="2400" b="1" dirty="0" smtClean="0"/>
              <a:t>Приказ </a:t>
            </a:r>
            <a:r>
              <a:rPr lang="ru-RU" sz="2400" b="1" dirty="0"/>
              <a:t>о внедрении системы (целевой модели) наставничества педагогических работников в образовательных организациях. </a:t>
            </a:r>
            <a:endParaRPr lang="ru-RU" sz="2400" b="1" dirty="0" smtClean="0"/>
          </a:p>
          <a:p>
            <a:pPr marL="342900" indent="-342900" algn="just">
              <a:buAutoNum type="arabicPeriod"/>
            </a:pPr>
            <a:r>
              <a:rPr lang="ru-RU" sz="2400" b="1" dirty="0" smtClean="0"/>
              <a:t>Положение </a:t>
            </a:r>
            <a:r>
              <a:rPr lang="ru-RU" sz="2400" b="1" dirty="0"/>
              <a:t>о системе наставничества педагогических работников. </a:t>
            </a:r>
            <a:endParaRPr lang="ru-RU" sz="2400" b="1" dirty="0" smtClean="0"/>
          </a:p>
          <a:p>
            <a:pPr marL="342900" indent="-342900" algn="just">
              <a:buAutoNum type="arabicPeriod"/>
            </a:pPr>
            <a:r>
              <a:rPr lang="ru-RU" sz="2400" b="1" dirty="0" smtClean="0"/>
              <a:t>Акт </a:t>
            </a:r>
            <a:r>
              <a:rPr lang="ru-RU" sz="2400" b="1" dirty="0"/>
              <a:t>об утверждении Положения о системе наставничества педагогических работников образовательных организаций. </a:t>
            </a:r>
            <a:endParaRPr lang="ru-RU" sz="2400" b="1" dirty="0" smtClean="0"/>
          </a:p>
          <a:p>
            <a:pPr marL="342900" indent="-342900" algn="just">
              <a:buAutoNum type="arabicPeriod"/>
            </a:pPr>
            <a:r>
              <a:rPr lang="ru-RU" sz="2400" b="1" dirty="0" smtClean="0"/>
              <a:t>Приказ </a:t>
            </a:r>
            <a:r>
              <a:rPr lang="ru-RU" sz="2400" b="1" dirty="0"/>
              <a:t>о назначение куратора внедрения системы (целевой модели) наставничества педагогических работников в образовательной организации. </a:t>
            </a:r>
            <a:endParaRPr lang="ru-RU" sz="2400" b="1" dirty="0" smtClean="0"/>
          </a:p>
          <a:p>
            <a:pPr marL="342900" indent="-342900" algn="just">
              <a:buAutoNum type="arabicPeriod"/>
            </a:pPr>
            <a:r>
              <a:rPr lang="ru-RU" sz="2400" b="1" dirty="0" smtClean="0"/>
              <a:t>Приказ </a:t>
            </a:r>
            <a:r>
              <a:rPr lang="ru-RU" sz="2400" b="1" dirty="0"/>
              <a:t>о назначении наставников и формировании наставнических пар. </a:t>
            </a:r>
            <a:endParaRPr lang="ru-RU" sz="2400" b="1" dirty="0" smtClean="0"/>
          </a:p>
          <a:p>
            <a:pPr marL="342900" indent="-342900" algn="just">
              <a:buAutoNum type="arabicPeriod"/>
            </a:pPr>
            <a:r>
              <a:rPr lang="ru-RU" sz="2400" b="1" dirty="0" smtClean="0"/>
              <a:t>Локальные </a:t>
            </a:r>
            <a:r>
              <a:rPr lang="ru-RU" sz="2400" b="1" dirty="0"/>
              <a:t>акты, регламентирующие меры стимулирования педагогических работников образовательных организаций.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EFBA1650-47D0-41AE-B922-1EEDDDEA517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72" y="-29144"/>
            <a:ext cx="2065891" cy="116206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10217" y="6309000"/>
            <a:ext cx="4965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Контроль 2-15 декабря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8049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Прямая соединительная линия 20"/>
          <p:cNvCxnSpPr/>
          <p:nvPr/>
        </p:nvCxnSpPr>
        <p:spPr>
          <a:xfrm>
            <a:off x="0" y="904892"/>
            <a:ext cx="12192000" cy="0"/>
          </a:xfrm>
          <a:prstGeom prst="line">
            <a:avLst/>
          </a:prstGeom>
          <a:ln w="57150">
            <a:solidFill>
              <a:srgbClr val="FE83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0" y="1002551"/>
            <a:ext cx="121920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6935" y="1002551"/>
            <a:ext cx="12192000" cy="0"/>
          </a:xfrm>
          <a:prstGeom prst="line">
            <a:avLst/>
          </a:prstGeom>
          <a:ln w="57150">
            <a:solidFill>
              <a:srgbClr val="3661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Выноска со стрелкой вниз 33"/>
          <p:cNvSpPr/>
          <p:nvPr/>
        </p:nvSpPr>
        <p:spPr>
          <a:xfrm>
            <a:off x="1" y="922879"/>
            <a:ext cx="12208935" cy="541337"/>
          </a:xfrm>
          <a:prstGeom prst="downArrowCallout">
            <a:avLst>
              <a:gd name="adj1" fmla="val 0"/>
              <a:gd name="adj2" fmla="val 372275"/>
              <a:gd name="adj3" fmla="val 25000"/>
              <a:gd name="adj4" fmla="val 73180"/>
            </a:avLst>
          </a:prstGeom>
          <a:solidFill>
            <a:srgbClr val="3661A6">
              <a:alpha val="50196"/>
            </a:srgbClr>
          </a:solidFill>
          <a:ln w="38100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9" name="Прямоугольник 78"/>
          <p:cNvSpPr/>
          <p:nvPr/>
        </p:nvSpPr>
        <p:spPr>
          <a:xfrm rot="16200000">
            <a:off x="372799" y="6058166"/>
            <a:ext cx="71437" cy="817033"/>
          </a:xfrm>
          <a:prstGeom prst="rect">
            <a:avLst/>
          </a:prstGeom>
          <a:solidFill>
            <a:srgbClr val="3661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8724901" y="40884"/>
            <a:ext cx="3467099" cy="7754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451552" y="3058181"/>
            <a:ext cx="93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2019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8858253" y="3050613"/>
            <a:ext cx="93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2021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2712" name="Прямоугольник 72711"/>
          <p:cNvSpPr/>
          <p:nvPr/>
        </p:nvSpPr>
        <p:spPr>
          <a:xfrm>
            <a:off x="8128003" y="6449434"/>
            <a:ext cx="4080932" cy="39009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/>
          <a:srcRect l="163654" t="38625" r="-135431" b="36284"/>
          <a:stretch/>
        </p:blipFill>
        <p:spPr>
          <a:xfrm>
            <a:off x="1306020" y="1371601"/>
            <a:ext cx="97907" cy="4184073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138881" y="1539802"/>
            <a:ext cx="309005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  <a:tabLst>
                <a:tab pos="92075" algn="l"/>
              </a:tabLst>
            </a:pP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Уменьшение количества увольнений </a:t>
            </a: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92075" algn="l"/>
              </a:tabLst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Сокращение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сроков адаптации </a:t>
            </a: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92075" algn="l"/>
              </a:tabLst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Включенность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деятельность коллектива</a:t>
            </a:r>
          </a:p>
        </p:txBody>
      </p:sp>
      <p:grpSp>
        <p:nvGrpSpPr>
          <p:cNvPr id="18" name="Группа 17">
            <a:extLst>
              <a:ext uri="{FF2B5EF4-FFF2-40B4-BE49-F238E27FC236}">
                <a16:creationId xmlns="" xmlns:a16="http://schemas.microsoft.com/office/drawing/2014/main" id="{453F089B-F415-4C7E-A43D-DFED2586EC3B}"/>
              </a:ext>
            </a:extLst>
          </p:cNvPr>
          <p:cNvGrpSpPr/>
          <p:nvPr/>
        </p:nvGrpSpPr>
        <p:grpSpPr>
          <a:xfrm>
            <a:off x="333908" y="3463636"/>
            <a:ext cx="2700000" cy="2025000"/>
            <a:chOff x="4836000" y="2169000"/>
            <a:chExt cx="2520000" cy="2520000"/>
          </a:xfrm>
        </p:grpSpPr>
        <p:sp>
          <p:nvSpPr>
            <p:cNvPr id="19" name="Овал 18">
              <a:extLst>
                <a:ext uri="{FF2B5EF4-FFF2-40B4-BE49-F238E27FC236}">
                  <a16:creationId xmlns="" xmlns:a16="http://schemas.microsoft.com/office/drawing/2014/main" id="{1972A762-50D6-4A48-ACAE-F0145C26FB2A}"/>
                </a:ext>
              </a:extLst>
            </p:cNvPr>
            <p:cNvSpPr/>
            <p:nvPr/>
          </p:nvSpPr>
          <p:spPr>
            <a:xfrm>
              <a:off x="5117250" y="2450250"/>
              <a:ext cx="1957500" cy="1957500"/>
            </a:xfrm>
            <a:prstGeom prst="ellipse">
              <a:avLst/>
            </a:prstGeom>
            <a:solidFill>
              <a:srgbClr val="F07F0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20" name="Полилиния: фигура 15">
              <a:extLst>
                <a:ext uri="{FF2B5EF4-FFF2-40B4-BE49-F238E27FC236}">
                  <a16:creationId xmlns="" xmlns:a16="http://schemas.microsoft.com/office/drawing/2014/main" id="{C3E90262-52FA-4C60-94B9-F834AE3FA64C}"/>
                </a:ext>
              </a:extLst>
            </p:cNvPr>
            <p:cNvSpPr/>
            <p:nvPr/>
          </p:nvSpPr>
          <p:spPr>
            <a:xfrm>
              <a:off x="4836000" y="2169000"/>
              <a:ext cx="2520000" cy="2520000"/>
            </a:xfrm>
            <a:custGeom>
              <a:avLst/>
              <a:gdLst>
                <a:gd name="connsiteX0" fmla="*/ 1260000 w 2520000"/>
                <a:gd name="connsiteY0" fmla="*/ 0 h 2520000"/>
                <a:gd name="connsiteX1" fmla="*/ 1307651 w 2520000"/>
                <a:gd name="connsiteY1" fmla="*/ 2406 h 2520000"/>
                <a:gd name="connsiteX2" fmla="*/ 1343719 w 2520000"/>
                <a:gd name="connsiteY2" fmla="*/ 157509 h 2520000"/>
                <a:gd name="connsiteX3" fmla="*/ 1373156 w 2520000"/>
                <a:gd name="connsiteY3" fmla="*/ 158995 h 2520000"/>
                <a:gd name="connsiteX4" fmla="*/ 1464719 w 2520000"/>
                <a:gd name="connsiteY4" fmla="*/ 172969 h 2520000"/>
                <a:gd name="connsiteX5" fmla="*/ 1539823 w 2520000"/>
                <a:gd name="connsiteY5" fmla="*/ 32256 h 2520000"/>
                <a:gd name="connsiteX6" fmla="*/ 1631572 w 2520000"/>
                <a:gd name="connsiteY6" fmla="*/ 55847 h 2520000"/>
                <a:gd name="connsiteX7" fmla="*/ 1626212 w 2520000"/>
                <a:gd name="connsiteY7" fmla="*/ 216619 h 2520000"/>
                <a:gd name="connsiteX8" fmla="*/ 1690785 w 2520000"/>
                <a:gd name="connsiteY8" fmla="*/ 240253 h 2520000"/>
                <a:gd name="connsiteX9" fmla="*/ 1738743 w 2520000"/>
                <a:gd name="connsiteY9" fmla="*/ 263355 h 2520000"/>
                <a:gd name="connsiteX10" fmla="*/ 1848358 w 2520000"/>
                <a:gd name="connsiteY10" fmla="*/ 146182 h 2520000"/>
                <a:gd name="connsiteX11" fmla="*/ 1860591 w 2520000"/>
                <a:gd name="connsiteY11" fmla="*/ 152075 h 2520000"/>
                <a:gd name="connsiteX12" fmla="*/ 1930174 w 2520000"/>
                <a:gd name="connsiteY12" fmla="*/ 194348 h 2520000"/>
                <a:gd name="connsiteX13" fmla="*/ 1884010 w 2520000"/>
                <a:gd name="connsiteY13" fmla="*/ 346205 h 2520000"/>
                <a:gd name="connsiteX14" fmla="*/ 1963976 w 2520000"/>
                <a:gd name="connsiteY14" fmla="*/ 406002 h 2520000"/>
                <a:gd name="connsiteX15" fmla="*/ 1980587 w 2520000"/>
                <a:gd name="connsiteY15" fmla="*/ 421098 h 2520000"/>
                <a:gd name="connsiteX16" fmla="*/ 2115676 w 2520000"/>
                <a:gd name="connsiteY16" fmla="*/ 336982 h 2520000"/>
                <a:gd name="connsiteX17" fmla="*/ 2150955 w 2520000"/>
                <a:gd name="connsiteY17" fmla="*/ 369046 h 2520000"/>
                <a:gd name="connsiteX18" fmla="*/ 2183018 w 2520000"/>
                <a:gd name="connsiteY18" fmla="*/ 404324 h 2520000"/>
                <a:gd name="connsiteX19" fmla="*/ 2098902 w 2520000"/>
                <a:gd name="connsiteY19" fmla="*/ 539414 h 2520000"/>
                <a:gd name="connsiteX20" fmla="*/ 2113998 w 2520000"/>
                <a:gd name="connsiteY20" fmla="*/ 556024 h 2520000"/>
                <a:gd name="connsiteX21" fmla="*/ 2173796 w 2520000"/>
                <a:gd name="connsiteY21" fmla="*/ 635990 h 2520000"/>
                <a:gd name="connsiteX22" fmla="*/ 2325652 w 2520000"/>
                <a:gd name="connsiteY22" fmla="*/ 589826 h 2520000"/>
                <a:gd name="connsiteX23" fmla="*/ 2367925 w 2520000"/>
                <a:gd name="connsiteY23" fmla="*/ 659409 h 2520000"/>
                <a:gd name="connsiteX24" fmla="*/ 2373818 w 2520000"/>
                <a:gd name="connsiteY24" fmla="*/ 671642 h 2520000"/>
                <a:gd name="connsiteX25" fmla="*/ 2256645 w 2520000"/>
                <a:gd name="connsiteY25" fmla="*/ 781257 h 2520000"/>
                <a:gd name="connsiteX26" fmla="*/ 2279748 w 2520000"/>
                <a:gd name="connsiteY26" fmla="*/ 829215 h 2520000"/>
                <a:gd name="connsiteX27" fmla="*/ 2303382 w 2520000"/>
                <a:gd name="connsiteY27" fmla="*/ 893788 h 2520000"/>
                <a:gd name="connsiteX28" fmla="*/ 2464154 w 2520000"/>
                <a:gd name="connsiteY28" fmla="*/ 888428 h 2520000"/>
                <a:gd name="connsiteX29" fmla="*/ 2487745 w 2520000"/>
                <a:gd name="connsiteY29" fmla="*/ 980177 h 2520000"/>
                <a:gd name="connsiteX30" fmla="*/ 2347031 w 2520000"/>
                <a:gd name="connsiteY30" fmla="*/ 1055281 h 2520000"/>
                <a:gd name="connsiteX31" fmla="*/ 2361005 w 2520000"/>
                <a:gd name="connsiteY31" fmla="*/ 1146845 h 2520000"/>
                <a:gd name="connsiteX32" fmla="*/ 2362492 w 2520000"/>
                <a:gd name="connsiteY32" fmla="*/ 1176282 h 2520000"/>
                <a:gd name="connsiteX33" fmla="*/ 2517594 w 2520000"/>
                <a:gd name="connsiteY33" fmla="*/ 1212350 h 2520000"/>
                <a:gd name="connsiteX34" fmla="*/ 2520000 w 2520000"/>
                <a:gd name="connsiteY34" fmla="*/ 1260000 h 2520000"/>
                <a:gd name="connsiteX35" fmla="*/ 2517594 w 2520000"/>
                <a:gd name="connsiteY35" fmla="*/ 1307651 h 2520000"/>
                <a:gd name="connsiteX36" fmla="*/ 2362492 w 2520000"/>
                <a:gd name="connsiteY36" fmla="*/ 1343719 h 2520000"/>
                <a:gd name="connsiteX37" fmla="*/ 2361005 w 2520000"/>
                <a:gd name="connsiteY37" fmla="*/ 1373156 h 2520000"/>
                <a:gd name="connsiteX38" fmla="*/ 2347031 w 2520000"/>
                <a:gd name="connsiteY38" fmla="*/ 1464719 h 2520000"/>
                <a:gd name="connsiteX39" fmla="*/ 2487745 w 2520000"/>
                <a:gd name="connsiteY39" fmla="*/ 1539823 h 2520000"/>
                <a:gd name="connsiteX40" fmla="*/ 2464154 w 2520000"/>
                <a:gd name="connsiteY40" fmla="*/ 1631572 h 2520000"/>
                <a:gd name="connsiteX41" fmla="*/ 2303382 w 2520000"/>
                <a:gd name="connsiteY41" fmla="*/ 1626212 h 2520000"/>
                <a:gd name="connsiteX42" fmla="*/ 2279748 w 2520000"/>
                <a:gd name="connsiteY42" fmla="*/ 1690785 h 2520000"/>
                <a:gd name="connsiteX43" fmla="*/ 2256645 w 2520000"/>
                <a:gd name="connsiteY43" fmla="*/ 1738743 h 2520000"/>
                <a:gd name="connsiteX44" fmla="*/ 2373818 w 2520000"/>
                <a:gd name="connsiteY44" fmla="*/ 1848358 h 2520000"/>
                <a:gd name="connsiteX45" fmla="*/ 2367925 w 2520000"/>
                <a:gd name="connsiteY45" fmla="*/ 1860591 h 2520000"/>
                <a:gd name="connsiteX46" fmla="*/ 2325652 w 2520000"/>
                <a:gd name="connsiteY46" fmla="*/ 1930174 h 2520000"/>
                <a:gd name="connsiteX47" fmla="*/ 2173796 w 2520000"/>
                <a:gd name="connsiteY47" fmla="*/ 1884010 h 2520000"/>
                <a:gd name="connsiteX48" fmla="*/ 2113998 w 2520000"/>
                <a:gd name="connsiteY48" fmla="*/ 1963976 h 2520000"/>
                <a:gd name="connsiteX49" fmla="*/ 2098902 w 2520000"/>
                <a:gd name="connsiteY49" fmla="*/ 1980586 h 2520000"/>
                <a:gd name="connsiteX50" fmla="*/ 2183018 w 2520000"/>
                <a:gd name="connsiteY50" fmla="*/ 2115676 h 2520000"/>
                <a:gd name="connsiteX51" fmla="*/ 2150955 w 2520000"/>
                <a:gd name="connsiteY51" fmla="*/ 2150955 h 2520000"/>
                <a:gd name="connsiteX52" fmla="*/ 2115676 w 2520000"/>
                <a:gd name="connsiteY52" fmla="*/ 2183018 h 2520000"/>
                <a:gd name="connsiteX53" fmla="*/ 1980586 w 2520000"/>
                <a:gd name="connsiteY53" fmla="*/ 2098902 h 2520000"/>
                <a:gd name="connsiteX54" fmla="*/ 1963976 w 2520000"/>
                <a:gd name="connsiteY54" fmla="*/ 2113998 h 2520000"/>
                <a:gd name="connsiteX55" fmla="*/ 1884011 w 2520000"/>
                <a:gd name="connsiteY55" fmla="*/ 2173796 h 2520000"/>
                <a:gd name="connsiteX56" fmla="*/ 1930175 w 2520000"/>
                <a:gd name="connsiteY56" fmla="*/ 2325652 h 2520000"/>
                <a:gd name="connsiteX57" fmla="*/ 1860591 w 2520000"/>
                <a:gd name="connsiteY57" fmla="*/ 2367925 h 2520000"/>
                <a:gd name="connsiteX58" fmla="*/ 1848358 w 2520000"/>
                <a:gd name="connsiteY58" fmla="*/ 2373818 h 2520000"/>
                <a:gd name="connsiteX59" fmla="*/ 1738743 w 2520000"/>
                <a:gd name="connsiteY59" fmla="*/ 2256645 h 2520000"/>
                <a:gd name="connsiteX60" fmla="*/ 1690785 w 2520000"/>
                <a:gd name="connsiteY60" fmla="*/ 2279748 h 2520000"/>
                <a:gd name="connsiteX61" fmla="*/ 1626212 w 2520000"/>
                <a:gd name="connsiteY61" fmla="*/ 2303382 h 2520000"/>
                <a:gd name="connsiteX62" fmla="*/ 1631572 w 2520000"/>
                <a:gd name="connsiteY62" fmla="*/ 2464154 h 2520000"/>
                <a:gd name="connsiteX63" fmla="*/ 1539823 w 2520000"/>
                <a:gd name="connsiteY63" fmla="*/ 2487745 h 2520000"/>
                <a:gd name="connsiteX64" fmla="*/ 1464719 w 2520000"/>
                <a:gd name="connsiteY64" fmla="*/ 2347031 h 2520000"/>
                <a:gd name="connsiteX65" fmla="*/ 1373156 w 2520000"/>
                <a:gd name="connsiteY65" fmla="*/ 2361005 h 2520000"/>
                <a:gd name="connsiteX66" fmla="*/ 1343719 w 2520000"/>
                <a:gd name="connsiteY66" fmla="*/ 2362492 h 2520000"/>
                <a:gd name="connsiteX67" fmla="*/ 1307651 w 2520000"/>
                <a:gd name="connsiteY67" fmla="*/ 2517594 h 2520000"/>
                <a:gd name="connsiteX68" fmla="*/ 1260000 w 2520000"/>
                <a:gd name="connsiteY68" fmla="*/ 2520000 h 2520000"/>
                <a:gd name="connsiteX69" fmla="*/ 1212350 w 2520000"/>
                <a:gd name="connsiteY69" fmla="*/ 2517594 h 2520000"/>
                <a:gd name="connsiteX70" fmla="*/ 1176282 w 2520000"/>
                <a:gd name="connsiteY70" fmla="*/ 2362492 h 2520000"/>
                <a:gd name="connsiteX71" fmla="*/ 1146845 w 2520000"/>
                <a:gd name="connsiteY71" fmla="*/ 2361005 h 2520000"/>
                <a:gd name="connsiteX72" fmla="*/ 1055281 w 2520000"/>
                <a:gd name="connsiteY72" fmla="*/ 2347031 h 2520000"/>
                <a:gd name="connsiteX73" fmla="*/ 980177 w 2520000"/>
                <a:gd name="connsiteY73" fmla="*/ 2487745 h 2520000"/>
                <a:gd name="connsiteX74" fmla="*/ 888429 w 2520000"/>
                <a:gd name="connsiteY74" fmla="*/ 2464154 h 2520000"/>
                <a:gd name="connsiteX75" fmla="*/ 893788 w 2520000"/>
                <a:gd name="connsiteY75" fmla="*/ 2303382 h 2520000"/>
                <a:gd name="connsiteX76" fmla="*/ 829215 w 2520000"/>
                <a:gd name="connsiteY76" fmla="*/ 2279748 h 2520000"/>
                <a:gd name="connsiteX77" fmla="*/ 781257 w 2520000"/>
                <a:gd name="connsiteY77" fmla="*/ 2256645 h 2520000"/>
                <a:gd name="connsiteX78" fmla="*/ 671642 w 2520000"/>
                <a:gd name="connsiteY78" fmla="*/ 2373818 h 2520000"/>
                <a:gd name="connsiteX79" fmla="*/ 659409 w 2520000"/>
                <a:gd name="connsiteY79" fmla="*/ 2367925 h 2520000"/>
                <a:gd name="connsiteX80" fmla="*/ 589826 w 2520000"/>
                <a:gd name="connsiteY80" fmla="*/ 2325652 h 2520000"/>
                <a:gd name="connsiteX81" fmla="*/ 635990 w 2520000"/>
                <a:gd name="connsiteY81" fmla="*/ 2173796 h 2520000"/>
                <a:gd name="connsiteX82" fmla="*/ 556024 w 2520000"/>
                <a:gd name="connsiteY82" fmla="*/ 2113998 h 2520000"/>
                <a:gd name="connsiteX83" fmla="*/ 539414 w 2520000"/>
                <a:gd name="connsiteY83" fmla="*/ 2098902 h 2520000"/>
                <a:gd name="connsiteX84" fmla="*/ 404324 w 2520000"/>
                <a:gd name="connsiteY84" fmla="*/ 2183018 h 2520000"/>
                <a:gd name="connsiteX85" fmla="*/ 369046 w 2520000"/>
                <a:gd name="connsiteY85" fmla="*/ 2150955 h 2520000"/>
                <a:gd name="connsiteX86" fmla="*/ 336983 w 2520000"/>
                <a:gd name="connsiteY86" fmla="*/ 2115677 h 2520000"/>
                <a:gd name="connsiteX87" fmla="*/ 421099 w 2520000"/>
                <a:gd name="connsiteY87" fmla="*/ 1980586 h 2520000"/>
                <a:gd name="connsiteX88" fmla="*/ 406002 w 2520000"/>
                <a:gd name="connsiteY88" fmla="*/ 1963976 h 2520000"/>
                <a:gd name="connsiteX89" fmla="*/ 346205 w 2520000"/>
                <a:gd name="connsiteY89" fmla="*/ 1884010 h 2520000"/>
                <a:gd name="connsiteX90" fmla="*/ 194348 w 2520000"/>
                <a:gd name="connsiteY90" fmla="*/ 1930174 h 2520000"/>
                <a:gd name="connsiteX91" fmla="*/ 152075 w 2520000"/>
                <a:gd name="connsiteY91" fmla="*/ 1860591 h 2520000"/>
                <a:gd name="connsiteX92" fmla="*/ 146183 w 2520000"/>
                <a:gd name="connsiteY92" fmla="*/ 1848358 h 2520000"/>
                <a:gd name="connsiteX93" fmla="*/ 263355 w 2520000"/>
                <a:gd name="connsiteY93" fmla="*/ 1738743 h 2520000"/>
                <a:gd name="connsiteX94" fmla="*/ 240253 w 2520000"/>
                <a:gd name="connsiteY94" fmla="*/ 1690785 h 2520000"/>
                <a:gd name="connsiteX95" fmla="*/ 216619 w 2520000"/>
                <a:gd name="connsiteY95" fmla="*/ 1626212 h 2520000"/>
                <a:gd name="connsiteX96" fmla="*/ 55847 w 2520000"/>
                <a:gd name="connsiteY96" fmla="*/ 1631572 h 2520000"/>
                <a:gd name="connsiteX97" fmla="*/ 32256 w 2520000"/>
                <a:gd name="connsiteY97" fmla="*/ 1539823 h 2520000"/>
                <a:gd name="connsiteX98" fmla="*/ 172969 w 2520000"/>
                <a:gd name="connsiteY98" fmla="*/ 1464719 h 2520000"/>
                <a:gd name="connsiteX99" fmla="*/ 158995 w 2520000"/>
                <a:gd name="connsiteY99" fmla="*/ 1373156 h 2520000"/>
                <a:gd name="connsiteX100" fmla="*/ 157509 w 2520000"/>
                <a:gd name="connsiteY100" fmla="*/ 1343719 h 2520000"/>
                <a:gd name="connsiteX101" fmla="*/ 2406 w 2520000"/>
                <a:gd name="connsiteY101" fmla="*/ 1307650 h 2520000"/>
                <a:gd name="connsiteX102" fmla="*/ 0 w 2520000"/>
                <a:gd name="connsiteY102" fmla="*/ 1260000 h 2520000"/>
                <a:gd name="connsiteX103" fmla="*/ 2406 w 2520000"/>
                <a:gd name="connsiteY103" fmla="*/ 1212350 h 2520000"/>
                <a:gd name="connsiteX104" fmla="*/ 157509 w 2520000"/>
                <a:gd name="connsiteY104" fmla="*/ 1176282 h 2520000"/>
                <a:gd name="connsiteX105" fmla="*/ 158995 w 2520000"/>
                <a:gd name="connsiteY105" fmla="*/ 1146845 h 2520000"/>
                <a:gd name="connsiteX106" fmla="*/ 172969 w 2520000"/>
                <a:gd name="connsiteY106" fmla="*/ 1055281 h 2520000"/>
                <a:gd name="connsiteX107" fmla="*/ 32256 w 2520000"/>
                <a:gd name="connsiteY107" fmla="*/ 980177 h 2520000"/>
                <a:gd name="connsiteX108" fmla="*/ 55847 w 2520000"/>
                <a:gd name="connsiteY108" fmla="*/ 888428 h 2520000"/>
                <a:gd name="connsiteX109" fmla="*/ 216619 w 2520000"/>
                <a:gd name="connsiteY109" fmla="*/ 893788 h 2520000"/>
                <a:gd name="connsiteX110" fmla="*/ 240253 w 2520000"/>
                <a:gd name="connsiteY110" fmla="*/ 829215 h 2520000"/>
                <a:gd name="connsiteX111" fmla="*/ 263355 w 2520000"/>
                <a:gd name="connsiteY111" fmla="*/ 781257 h 2520000"/>
                <a:gd name="connsiteX112" fmla="*/ 146183 w 2520000"/>
                <a:gd name="connsiteY112" fmla="*/ 671642 h 2520000"/>
                <a:gd name="connsiteX113" fmla="*/ 152075 w 2520000"/>
                <a:gd name="connsiteY113" fmla="*/ 659409 h 2520000"/>
                <a:gd name="connsiteX114" fmla="*/ 194348 w 2520000"/>
                <a:gd name="connsiteY114" fmla="*/ 589826 h 2520000"/>
                <a:gd name="connsiteX115" fmla="*/ 346205 w 2520000"/>
                <a:gd name="connsiteY115" fmla="*/ 635990 h 2520000"/>
                <a:gd name="connsiteX116" fmla="*/ 406002 w 2520000"/>
                <a:gd name="connsiteY116" fmla="*/ 556024 h 2520000"/>
                <a:gd name="connsiteX117" fmla="*/ 421099 w 2520000"/>
                <a:gd name="connsiteY117" fmla="*/ 539414 h 2520000"/>
                <a:gd name="connsiteX118" fmla="*/ 336983 w 2520000"/>
                <a:gd name="connsiteY118" fmla="*/ 404324 h 2520000"/>
                <a:gd name="connsiteX119" fmla="*/ 369046 w 2520000"/>
                <a:gd name="connsiteY119" fmla="*/ 369046 h 2520000"/>
                <a:gd name="connsiteX120" fmla="*/ 404324 w 2520000"/>
                <a:gd name="connsiteY120" fmla="*/ 336982 h 2520000"/>
                <a:gd name="connsiteX121" fmla="*/ 539414 w 2520000"/>
                <a:gd name="connsiteY121" fmla="*/ 421098 h 2520000"/>
                <a:gd name="connsiteX122" fmla="*/ 556024 w 2520000"/>
                <a:gd name="connsiteY122" fmla="*/ 406002 h 2520000"/>
                <a:gd name="connsiteX123" fmla="*/ 635990 w 2520000"/>
                <a:gd name="connsiteY123" fmla="*/ 346205 h 2520000"/>
                <a:gd name="connsiteX124" fmla="*/ 589826 w 2520000"/>
                <a:gd name="connsiteY124" fmla="*/ 194348 h 2520000"/>
                <a:gd name="connsiteX125" fmla="*/ 659409 w 2520000"/>
                <a:gd name="connsiteY125" fmla="*/ 152075 h 2520000"/>
                <a:gd name="connsiteX126" fmla="*/ 671642 w 2520000"/>
                <a:gd name="connsiteY126" fmla="*/ 146182 h 2520000"/>
                <a:gd name="connsiteX127" fmla="*/ 781257 w 2520000"/>
                <a:gd name="connsiteY127" fmla="*/ 263355 h 2520000"/>
                <a:gd name="connsiteX128" fmla="*/ 829215 w 2520000"/>
                <a:gd name="connsiteY128" fmla="*/ 240253 h 2520000"/>
                <a:gd name="connsiteX129" fmla="*/ 893788 w 2520000"/>
                <a:gd name="connsiteY129" fmla="*/ 216619 h 2520000"/>
                <a:gd name="connsiteX130" fmla="*/ 888429 w 2520000"/>
                <a:gd name="connsiteY130" fmla="*/ 55847 h 2520000"/>
                <a:gd name="connsiteX131" fmla="*/ 980177 w 2520000"/>
                <a:gd name="connsiteY131" fmla="*/ 32256 h 2520000"/>
                <a:gd name="connsiteX132" fmla="*/ 1055281 w 2520000"/>
                <a:gd name="connsiteY132" fmla="*/ 172969 h 2520000"/>
                <a:gd name="connsiteX133" fmla="*/ 1146845 w 2520000"/>
                <a:gd name="connsiteY133" fmla="*/ 158995 h 2520000"/>
                <a:gd name="connsiteX134" fmla="*/ 1176282 w 2520000"/>
                <a:gd name="connsiteY134" fmla="*/ 157509 h 2520000"/>
                <a:gd name="connsiteX135" fmla="*/ 1212351 w 2520000"/>
                <a:gd name="connsiteY135" fmla="*/ 2406 h 25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</a:cxnLst>
              <a:rect l="l" t="t" r="r" b="b"/>
              <a:pathLst>
                <a:path w="2520000" h="2520000">
                  <a:moveTo>
                    <a:pt x="1260000" y="0"/>
                  </a:moveTo>
                  <a:lnTo>
                    <a:pt x="1307651" y="2406"/>
                  </a:lnTo>
                  <a:lnTo>
                    <a:pt x="1343719" y="157509"/>
                  </a:lnTo>
                  <a:lnTo>
                    <a:pt x="1373156" y="158995"/>
                  </a:lnTo>
                  <a:lnTo>
                    <a:pt x="1464719" y="172969"/>
                  </a:lnTo>
                  <a:lnTo>
                    <a:pt x="1539823" y="32256"/>
                  </a:lnTo>
                  <a:lnTo>
                    <a:pt x="1631572" y="55847"/>
                  </a:lnTo>
                  <a:lnTo>
                    <a:pt x="1626212" y="216619"/>
                  </a:lnTo>
                  <a:lnTo>
                    <a:pt x="1690785" y="240253"/>
                  </a:lnTo>
                  <a:lnTo>
                    <a:pt x="1738743" y="263355"/>
                  </a:lnTo>
                  <a:lnTo>
                    <a:pt x="1848358" y="146182"/>
                  </a:lnTo>
                  <a:lnTo>
                    <a:pt x="1860591" y="152075"/>
                  </a:lnTo>
                  <a:lnTo>
                    <a:pt x="1930174" y="194348"/>
                  </a:lnTo>
                  <a:lnTo>
                    <a:pt x="1884010" y="346205"/>
                  </a:lnTo>
                  <a:lnTo>
                    <a:pt x="1963976" y="406002"/>
                  </a:lnTo>
                  <a:lnTo>
                    <a:pt x="1980587" y="421098"/>
                  </a:lnTo>
                  <a:lnTo>
                    <a:pt x="2115676" y="336982"/>
                  </a:lnTo>
                  <a:lnTo>
                    <a:pt x="2150955" y="369046"/>
                  </a:lnTo>
                  <a:lnTo>
                    <a:pt x="2183018" y="404324"/>
                  </a:lnTo>
                  <a:lnTo>
                    <a:pt x="2098902" y="539414"/>
                  </a:lnTo>
                  <a:lnTo>
                    <a:pt x="2113998" y="556024"/>
                  </a:lnTo>
                  <a:lnTo>
                    <a:pt x="2173796" y="635990"/>
                  </a:lnTo>
                  <a:lnTo>
                    <a:pt x="2325652" y="589826"/>
                  </a:lnTo>
                  <a:lnTo>
                    <a:pt x="2367925" y="659409"/>
                  </a:lnTo>
                  <a:lnTo>
                    <a:pt x="2373818" y="671642"/>
                  </a:lnTo>
                  <a:lnTo>
                    <a:pt x="2256645" y="781257"/>
                  </a:lnTo>
                  <a:lnTo>
                    <a:pt x="2279748" y="829215"/>
                  </a:lnTo>
                  <a:lnTo>
                    <a:pt x="2303382" y="893788"/>
                  </a:lnTo>
                  <a:lnTo>
                    <a:pt x="2464154" y="888428"/>
                  </a:lnTo>
                  <a:lnTo>
                    <a:pt x="2487745" y="980177"/>
                  </a:lnTo>
                  <a:lnTo>
                    <a:pt x="2347031" y="1055281"/>
                  </a:lnTo>
                  <a:lnTo>
                    <a:pt x="2361005" y="1146845"/>
                  </a:lnTo>
                  <a:lnTo>
                    <a:pt x="2362492" y="1176282"/>
                  </a:lnTo>
                  <a:lnTo>
                    <a:pt x="2517594" y="1212350"/>
                  </a:lnTo>
                  <a:lnTo>
                    <a:pt x="2520000" y="1260000"/>
                  </a:lnTo>
                  <a:lnTo>
                    <a:pt x="2517594" y="1307651"/>
                  </a:lnTo>
                  <a:lnTo>
                    <a:pt x="2362492" y="1343719"/>
                  </a:lnTo>
                  <a:lnTo>
                    <a:pt x="2361005" y="1373156"/>
                  </a:lnTo>
                  <a:lnTo>
                    <a:pt x="2347031" y="1464719"/>
                  </a:lnTo>
                  <a:lnTo>
                    <a:pt x="2487745" y="1539823"/>
                  </a:lnTo>
                  <a:lnTo>
                    <a:pt x="2464154" y="1631572"/>
                  </a:lnTo>
                  <a:lnTo>
                    <a:pt x="2303382" y="1626212"/>
                  </a:lnTo>
                  <a:lnTo>
                    <a:pt x="2279748" y="1690785"/>
                  </a:lnTo>
                  <a:lnTo>
                    <a:pt x="2256645" y="1738743"/>
                  </a:lnTo>
                  <a:lnTo>
                    <a:pt x="2373818" y="1848358"/>
                  </a:lnTo>
                  <a:lnTo>
                    <a:pt x="2367925" y="1860591"/>
                  </a:lnTo>
                  <a:lnTo>
                    <a:pt x="2325652" y="1930174"/>
                  </a:lnTo>
                  <a:lnTo>
                    <a:pt x="2173796" y="1884010"/>
                  </a:lnTo>
                  <a:lnTo>
                    <a:pt x="2113998" y="1963976"/>
                  </a:lnTo>
                  <a:lnTo>
                    <a:pt x="2098902" y="1980586"/>
                  </a:lnTo>
                  <a:lnTo>
                    <a:pt x="2183018" y="2115676"/>
                  </a:lnTo>
                  <a:lnTo>
                    <a:pt x="2150955" y="2150955"/>
                  </a:lnTo>
                  <a:lnTo>
                    <a:pt x="2115676" y="2183018"/>
                  </a:lnTo>
                  <a:lnTo>
                    <a:pt x="1980586" y="2098902"/>
                  </a:lnTo>
                  <a:lnTo>
                    <a:pt x="1963976" y="2113998"/>
                  </a:lnTo>
                  <a:lnTo>
                    <a:pt x="1884011" y="2173796"/>
                  </a:lnTo>
                  <a:lnTo>
                    <a:pt x="1930175" y="2325652"/>
                  </a:lnTo>
                  <a:lnTo>
                    <a:pt x="1860591" y="2367925"/>
                  </a:lnTo>
                  <a:lnTo>
                    <a:pt x="1848358" y="2373818"/>
                  </a:lnTo>
                  <a:lnTo>
                    <a:pt x="1738743" y="2256645"/>
                  </a:lnTo>
                  <a:lnTo>
                    <a:pt x="1690785" y="2279748"/>
                  </a:lnTo>
                  <a:lnTo>
                    <a:pt x="1626212" y="2303382"/>
                  </a:lnTo>
                  <a:lnTo>
                    <a:pt x="1631572" y="2464154"/>
                  </a:lnTo>
                  <a:lnTo>
                    <a:pt x="1539823" y="2487745"/>
                  </a:lnTo>
                  <a:lnTo>
                    <a:pt x="1464719" y="2347031"/>
                  </a:lnTo>
                  <a:lnTo>
                    <a:pt x="1373156" y="2361005"/>
                  </a:lnTo>
                  <a:lnTo>
                    <a:pt x="1343719" y="2362492"/>
                  </a:lnTo>
                  <a:lnTo>
                    <a:pt x="1307651" y="2517594"/>
                  </a:lnTo>
                  <a:lnTo>
                    <a:pt x="1260000" y="2520000"/>
                  </a:lnTo>
                  <a:lnTo>
                    <a:pt x="1212350" y="2517594"/>
                  </a:lnTo>
                  <a:lnTo>
                    <a:pt x="1176282" y="2362492"/>
                  </a:lnTo>
                  <a:lnTo>
                    <a:pt x="1146845" y="2361005"/>
                  </a:lnTo>
                  <a:lnTo>
                    <a:pt x="1055281" y="2347031"/>
                  </a:lnTo>
                  <a:lnTo>
                    <a:pt x="980177" y="2487745"/>
                  </a:lnTo>
                  <a:lnTo>
                    <a:pt x="888429" y="2464154"/>
                  </a:lnTo>
                  <a:lnTo>
                    <a:pt x="893788" y="2303382"/>
                  </a:lnTo>
                  <a:lnTo>
                    <a:pt x="829215" y="2279748"/>
                  </a:lnTo>
                  <a:lnTo>
                    <a:pt x="781257" y="2256645"/>
                  </a:lnTo>
                  <a:lnTo>
                    <a:pt x="671642" y="2373818"/>
                  </a:lnTo>
                  <a:lnTo>
                    <a:pt x="659409" y="2367925"/>
                  </a:lnTo>
                  <a:lnTo>
                    <a:pt x="589826" y="2325652"/>
                  </a:lnTo>
                  <a:lnTo>
                    <a:pt x="635990" y="2173796"/>
                  </a:lnTo>
                  <a:lnTo>
                    <a:pt x="556024" y="2113998"/>
                  </a:lnTo>
                  <a:lnTo>
                    <a:pt x="539414" y="2098902"/>
                  </a:lnTo>
                  <a:lnTo>
                    <a:pt x="404324" y="2183018"/>
                  </a:lnTo>
                  <a:lnTo>
                    <a:pt x="369046" y="2150955"/>
                  </a:lnTo>
                  <a:lnTo>
                    <a:pt x="336983" y="2115677"/>
                  </a:lnTo>
                  <a:lnTo>
                    <a:pt x="421099" y="1980586"/>
                  </a:lnTo>
                  <a:lnTo>
                    <a:pt x="406002" y="1963976"/>
                  </a:lnTo>
                  <a:lnTo>
                    <a:pt x="346205" y="1884010"/>
                  </a:lnTo>
                  <a:lnTo>
                    <a:pt x="194348" y="1930174"/>
                  </a:lnTo>
                  <a:lnTo>
                    <a:pt x="152075" y="1860591"/>
                  </a:lnTo>
                  <a:lnTo>
                    <a:pt x="146183" y="1848358"/>
                  </a:lnTo>
                  <a:lnTo>
                    <a:pt x="263355" y="1738743"/>
                  </a:lnTo>
                  <a:lnTo>
                    <a:pt x="240253" y="1690785"/>
                  </a:lnTo>
                  <a:lnTo>
                    <a:pt x="216619" y="1626212"/>
                  </a:lnTo>
                  <a:lnTo>
                    <a:pt x="55847" y="1631572"/>
                  </a:lnTo>
                  <a:lnTo>
                    <a:pt x="32256" y="1539823"/>
                  </a:lnTo>
                  <a:lnTo>
                    <a:pt x="172969" y="1464719"/>
                  </a:lnTo>
                  <a:lnTo>
                    <a:pt x="158995" y="1373156"/>
                  </a:lnTo>
                  <a:lnTo>
                    <a:pt x="157509" y="1343719"/>
                  </a:lnTo>
                  <a:lnTo>
                    <a:pt x="2406" y="1307650"/>
                  </a:lnTo>
                  <a:lnTo>
                    <a:pt x="0" y="1260000"/>
                  </a:lnTo>
                  <a:lnTo>
                    <a:pt x="2406" y="1212350"/>
                  </a:lnTo>
                  <a:lnTo>
                    <a:pt x="157509" y="1176282"/>
                  </a:lnTo>
                  <a:lnTo>
                    <a:pt x="158995" y="1146845"/>
                  </a:lnTo>
                  <a:lnTo>
                    <a:pt x="172969" y="1055281"/>
                  </a:lnTo>
                  <a:lnTo>
                    <a:pt x="32256" y="980177"/>
                  </a:lnTo>
                  <a:lnTo>
                    <a:pt x="55847" y="888428"/>
                  </a:lnTo>
                  <a:lnTo>
                    <a:pt x="216619" y="893788"/>
                  </a:lnTo>
                  <a:lnTo>
                    <a:pt x="240253" y="829215"/>
                  </a:lnTo>
                  <a:lnTo>
                    <a:pt x="263355" y="781257"/>
                  </a:lnTo>
                  <a:lnTo>
                    <a:pt x="146183" y="671642"/>
                  </a:lnTo>
                  <a:lnTo>
                    <a:pt x="152075" y="659409"/>
                  </a:lnTo>
                  <a:lnTo>
                    <a:pt x="194348" y="589826"/>
                  </a:lnTo>
                  <a:lnTo>
                    <a:pt x="346205" y="635990"/>
                  </a:lnTo>
                  <a:lnTo>
                    <a:pt x="406002" y="556024"/>
                  </a:lnTo>
                  <a:lnTo>
                    <a:pt x="421099" y="539414"/>
                  </a:lnTo>
                  <a:lnTo>
                    <a:pt x="336983" y="404324"/>
                  </a:lnTo>
                  <a:lnTo>
                    <a:pt x="369046" y="369046"/>
                  </a:lnTo>
                  <a:lnTo>
                    <a:pt x="404324" y="336982"/>
                  </a:lnTo>
                  <a:lnTo>
                    <a:pt x="539414" y="421098"/>
                  </a:lnTo>
                  <a:lnTo>
                    <a:pt x="556024" y="406002"/>
                  </a:lnTo>
                  <a:lnTo>
                    <a:pt x="635990" y="346205"/>
                  </a:lnTo>
                  <a:lnTo>
                    <a:pt x="589826" y="194348"/>
                  </a:lnTo>
                  <a:lnTo>
                    <a:pt x="659409" y="152075"/>
                  </a:lnTo>
                  <a:lnTo>
                    <a:pt x="671642" y="146182"/>
                  </a:lnTo>
                  <a:lnTo>
                    <a:pt x="781257" y="263355"/>
                  </a:lnTo>
                  <a:lnTo>
                    <a:pt x="829215" y="240253"/>
                  </a:lnTo>
                  <a:lnTo>
                    <a:pt x="893788" y="216619"/>
                  </a:lnTo>
                  <a:lnTo>
                    <a:pt x="888429" y="55847"/>
                  </a:lnTo>
                  <a:lnTo>
                    <a:pt x="980177" y="32256"/>
                  </a:lnTo>
                  <a:lnTo>
                    <a:pt x="1055281" y="172969"/>
                  </a:lnTo>
                  <a:lnTo>
                    <a:pt x="1146845" y="158995"/>
                  </a:lnTo>
                  <a:lnTo>
                    <a:pt x="1176282" y="157509"/>
                  </a:lnTo>
                  <a:lnTo>
                    <a:pt x="1212351" y="2406"/>
                  </a:lnTo>
                  <a:close/>
                </a:path>
              </a:pathLst>
            </a:custGeom>
            <a:gradFill flip="none" rotWithShape="1">
              <a:gsLst>
                <a:gs pos="20000">
                  <a:srgbClr val="9F2936"/>
                </a:gs>
                <a:gs pos="80000">
                  <a:srgbClr val="9F2936">
                    <a:lumMod val="50000"/>
                  </a:srgbClr>
                </a:gs>
              </a:gsLst>
              <a:lin ang="810000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23" name="Круг: прозрачная заливка 16">
              <a:extLst>
                <a:ext uri="{FF2B5EF4-FFF2-40B4-BE49-F238E27FC236}">
                  <a16:creationId xmlns="" xmlns:a16="http://schemas.microsoft.com/office/drawing/2014/main" id="{505028C9-234B-4ADB-B6E8-8ECCB80882B5}"/>
                </a:ext>
              </a:extLst>
            </p:cNvPr>
            <p:cNvSpPr/>
            <p:nvPr/>
          </p:nvSpPr>
          <p:spPr>
            <a:xfrm>
              <a:off x="5117250" y="2450250"/>
              <a:ext cx="1957500" cy="1957500"/>
            </a:xfrm>
            <a:prstGeom prst="donut">
              <a:avLst>
                <a:gd name="adj" fmla="val 3194"/>
              </a:avLst>
            </a:prstGeom>
            <a:gradFill flip="none" rotWithShape="1">
              <a:gsLst>
                <a:gs pos="20000">
                  <a:srgbClr val="9F2936"/>
                </a:gs>
                <a:gs pos="80000">
                  <a:srgbClr val="9F2936">
                    <a:lumMod val="50000"/>
                  </a:srgbClr>
                </a:gs>
              </a:gsLst>
              <a:lin ang="17400000" scaled="0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24" name="Овал 23">
              <a:extLst>
                <a:ext uri="{FF2B5EF4-FFF2-40B4-BE49-F238E27FC236}">
                  <a16:creationId xmlns="" xmlns:a16="http://schemas.microsoft.com/office/drawing/2014/main" id="{8345482A-A8CE-4CB0-92FE-1485568D8173}"/>
                </a:ext>
              </a:extLst>
            </p:cNvPr>
            <p:cNvSpPr/>
            <p:nvPr/>
          </p:nvSpPr>
          <p:spPr>
            <a:xfrm>
              <a:off x="5173500" y="2506500"/>
              <a:ext cx="1845000" cy="18450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>
              <a:innerShdw blurRad="508000">
                <a:prstClr val="black"/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25" name="Круг: прозрачная заливка 18">
              <a:extLst>
                <a:ext uri="{FF2B5EF4-FFF2-40B4-BE49-F238E27FC236}">
                  <a16:creationId xmlns="" xmlns:a16="http://schemas.microsoft.com/office/drawing/2014/main" id="{4915ABBE-2FE2-4493-90A7-98C8F8622876}"/>
                </a:ext>
              </a:extLst>
            </p:cNvPr>
            <p:cNvSpPr/>
            <p:nvPr/>
          </p:nvSpPr>
          <p:spPr>
            <a:xfrm>
              <a:off x="5173500" y="2506500"/>
              <a:ext cx="1845000" cy="1845000"/>
            </a:xfrm>
            <a:prstGeom prst="donut">
              <a:avLst>
                <a:gd name="adj" fmla="val 3194"/>
              </a:avLst>
            </a:prstGeom>
            <a:gradFill flip="none" rotWithShape="1">
              <a:gsLst>
                <a:gs pos="20000">
                  <a:srgbClr val="9F2936"/>
                </a:gs>
                <a:gs pos="80000">
                  <a:srgbClr val="9F2936">
                    <a:lumMod val="50000"/>
                  </a:srgbClr>
                </a:gs>
              </a:gsLst>
              <a:lin ang="810000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817034" y="4206966"/>
            <a:ext cx="16721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b="1" dirty="0">
                <a:solidFill>
                  <a:srgbClr val="9D293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Закрепление учителя</a:t>
            </a:r>
          </a:p>
        </p:txBody>
      </p:sp>
      <p:grpSp>
        <p:nvGrpSpPr>
          <p:cNvPr id="26" name="Группа 25">
            <a:extLst>
              <a:ext uri="{FF2B5EF4-FFF2-40B4-BE49-F238E27FC236}">
                <a16:creationId xmlns="" xmlns:a16="http://schemas.microsoft.com/office/drawing/2014/main" id="{20B09094-B066-463A-91FE-8549BAC1A1CA}"/>
              </a:ext>
            </a:extLst>
          </p:cNvPr>
          <p:cNvGrpSpPr/>
          <p:nvPr/>
        </p:nvGrpSpPr>
        <p:grpSpPr>
          <a:xfrm>
            <a:off x="3201261" y="1584091"/>
            <a:ext cx="2700000" cy="2025000"/>
            <a:chOff x="4836000" y="2169000"/>
            <a:chExt cx="2520000" cy="2520000"/>
          </a:xfrm>
        </p:grpSpPr>
        <p:sp>
          <p:nvSpPr>
            <p:cNvPr id="27" name="Овал 26">
              <a:extLst>
                <a:ext uri="{FF2B5EF4-FFF2-40B4-BE49-F238E27FC236}">
                  <a16:creationId xmlns="" xmlns:a16="http://schemas.microsoft.com/office/drawing/2014/main" id="{B5FD9F65-0BDF-4437-BA5E-49ADBF921CF6}"/>
                </a:ext>
              </a:extLst>
            </p:cNvPr>
            <p:cNvSpPr/>
            <p:nvPr/>
          </p:nvSpPr>
          <p:spPr>
            <a:xfrm>
              <a:off x="5117250" y="2450250"/>
              <a:ext cx="1957500" cy="1957500"/>
            </a:xfrm>
            <a:prstGeom prst="ellipse">
              <a:avLst/>
            </a:prstGeom>
            <a:solidFill>
              <a:srgbClr val="F07F0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28" name="Полилиния: фигура 21">
              <a:extLst>
                <a:ext uri="{FF2B5EF4-FFF2-40B4-BE49-F238E27FC236}">
                  <a16:creationId xmlns="" xmlns:a16="http://schemas.microsoft.com/office/drawing/2014/main" id="{252609D5-82AF-4E04-8D2B-41D1D39B5144}"/>
                </a:ext>
              </a:extLst>
            </p:cNvPr>
            <p:cNvSpPr/>
            <p:nvPr/>
          </p:nvSpPr>
          <p:spPr>
            <a:xfrm>
              <a:off x="4836000" y="2169000"/>
              <a:ext cx="2520000" cy="2520000"/>
            </a:xfrm>
            <a:custGeom>
              <a:avLst/>
              <a:gdLst>
                <a:gd name="connsiteX0" fmla="*/ 1260000 w 2520000"/>
                <a:gd name="connsiteY0" fmla="*/ 0 h 2520000"/>
                <a:gd name="connsiteX1" fmla="*/ 1307651 w 2520000"/>
                <a:gd name="connsiteY1" fmla="*/ 2406 h 2520000"/>
                <a:gd name="connsiteX2" fmla="*/ 1343719 w 2520000"/>
                <a:gd name="connsiteY2" fmla="*/ 157509 h 2520000"/>
                <a:gd name="connsiteX3" fmla="*/ 1373156 w 2520000"/>
                <a:gd name="connsiteY3" fmla="*/ 158995 h 2520000"/>
                <a:gd name="connsiteX4" fmla="*/ 1464719 w 2520000"/>
                <a:gd name="connsiteY4" fmla="*/ 172969 h 2520000"/>
                <a:gd name="connsiteX5" fmla="*/ 1539823 w 2520000"/>
                <a:gd name="connsiteY5" fmla="*/ 32256 h 2520000"/>
                <a:gd name="connsiteX6" fmla="*/ 1631572 w 2520000"/>
                <a:gd name="connsiteY6" fmla="*/ 55847 h 2520000"/>
                <a:gd name="connsiteX7" fmla="*/ 1626212 w 2520000"/>
                <a:gd name="connsiteY7" fmla="*/ 216619 h 2520000"/>
                <a:gd name="connsiteX8" fmla="*/ 1690785 w 2520000"/>
                <a:gd name="connsiteY8" fmla="*/ 240253 h 2520000"/>
                <a:gd name="connsiteX9" fmla="*/ 1738743 w 2520000"/>
                <a:gd name="connsiteY9" fmla="*/ 263355 h 2520000"/>
                <a:gd name="connsiteX10" fmla="*/ 1848358 w 2520000"/>
                <a:gd name="connsiteY10" fmla="*/ 146182 h 2520000"/>
                <a:gd name="connsiteX11" fmla="*/ 1860591 w 2520000"/>
                <a:gd name="connsiteY11" fmla="*/ 152075 h 2520000"/>
                <a:gd name="connsiteX12" fmla="*/ 1930174 w 2520000"/>
                <a:gd name="connsiteY12" fmla="*/ 194348 h 2520000"/>
                <a:gd name="connsiteX13" fmla="*/ 1884010 w 2520000"/>
                <a:gd name="connsiteY13" fmla="*/ 346205 h 2520000"/>
                <a:gd name="connsiteX14" fmla="*/ 1963976 w 2520000"/>
                <a:gd name="connsiteY14" fmla="*/ 406002 h 2520000"/>
                <a:gd name="connsiteX15" fmla="*/ 1980587 w 2520000"/>
                <a:gd name="connsiteY15" fmla="*/ 421098 h 2520000"/>
                <a:gd name="connsiteX16" fmla="*/ 2115676 w 2520000"/>
                <a:gd name="connsiteY16" fmla="*/ 336982 h 2520000"/>
                <a:gd name="connsiteX17" fmla="*/ 2150955 w 2520000"/>
                <a:gd name="connsiteY17" fmla="*/ 369046 h 2520000"/>
                <a:gd name="connsiteX18" fmla="*/ 2183018 w 2520000"/>
                <a:gd name="connsiteY18" fmla="*/ 404324 h 2520000"/>
                <a:gd name="connsiteX19" fmla="*/ 2098902 w 2520000"/>
                <a:gd name="connsiteY19" fmla="*/ 539414 h 2520000"/>
                <a:gd name="connsiteX20" fmla="*/ 2113998 w 2520000"/>
                <a:gd name="connsiteY20" fmla="*/ 556024 h 2520000"/>
                <a:gd name="connsiteX21" fmla="*/ 2173796 w 2520000"/>
                <a:gd name="connsiteY21" fmla="*/ 635990 h 2520000"/>
                <a:gd name="connsiteX22" fmla="*/ 2325652 w 2520000"/>
                <a:gd name="connsiteY22" fmla="*/ 589826 h 2520000"/>
                <a:gd name="connsiteX23" fmla="*/ 2367925 w 2520000"/>
                <a:gd name="connsiteY23" fmla="*/ 659409 h 2520000"/>
                <a:gd name="connsiteX24" fmla="*/ 2373818 w 2520000"/>
                <a:gd name="connsiteY24" fmla="*/ 671642 h 2520000"/>
                <a:gd name="connsiteX25" fmla="*/ 2256645 w 2520000"/>
                <a:gd name="connsiteY25" fmla="*/ 781257 h 2520000"/>
                <a:gd name="connsiteX26" fmla="*/ 2279748 w 2520000"/>
                <a:gd name="connsiteY26" fmla="*/ 829215 h 2520000"/>
                <a:gd name="connsiteX27" fmla="*/ 2303382 w 2520000"/>
                <a:gd name="connsiteY27" fmla="*/ 893788 h 2520000"/>
                <a:gd name="connsiteX28" fmla="*/ 2464154 w 2520000"/>
                <a:gd name="connsiteY28" fmla="*/ 888428 h 2520000"/>
                <a:gd name="connsiteX29" fmla="*/ 2487745 w 2520000"/>
                <a:gd name="connsiteY29" fmla="*/ 980177 h 2520000"/>
                <a:gd name="connsiteX30" fmla="*/ 2347031 w 2520000"/>
                <a:gd name="connsiteY30" fmla="*/ 1055281 h 2520000"/>
                <a:gd name="connsiteX31" fmla="*/ 2361005 w 2520000"/>
                <a:gd name="connsiteY31" fmla="*/ 1146845 h 2520000"/>
                <a:gd name="connsiteX32" fmla="*/ 2362492 w 2520000"/>
                <a:gd name="connsiteY32" fmla="*/ 1176282 h 2520000"/>
                <a:gd name="connsiteX33" fmla="*/ 2517594 w 2520000"/>
                <a:gd name="connsiteY33" fmla="*/ 1212350 h 2520000"/>
                <a:gd name="connsiteX34" fmla="*/ 2520000 w 2520000"/>
                <a:gd name="connsiteY34" fmla="*/ 1260000 h 2520000"/>
                <a:gd name="connsiteX35" fmla="*/ 2517594 w 2520000"/>
                <a:gd name="connsiteY35" fmla="*/ 1307651 h 2520000"/>
                <a:gd name="connsiteX36" fmla="*/ 2362492 w 2520000"/>
                <a:gd name="connsiteY36" fmla="*/ 1343719 h 2520000"/>
                <a:gd name="connsiteX37" fmla="*/ 2361005 w 2520000"/>
                <a:gd name="connsiteY37" fmla="*/ 1373156 h 2520000"/>
                <a:gd name="connsiteX38" fmla="*/ 2347031 w 2520000"/>
                <a:gd name="connsiteY38" fmla="*/ 1464719 h 2520000"/>
                <a:gd name="connsiteX39" fmla="*/ 2487745 w 2520000"/>
                <a:gd name="connsiteY39" fmla="*/ 1539823 h 2520000"/>
                <a:gd name="connsiteX40" fmla="*/ 2464154 w 2520000"/>
                <a:gd name="connsiteY40" fmla="*/ 1631572 h 2520000"/>
                <a:gd name="connsiteX41" fmla="*/ 2303382 w 2520000"/>
                <a:gd name="connsiteY41" fmla="*/ 1626212 h 2520000"/>
                <a:gd name="connsiteX42" fmla="*/ 2279748 w 2520000"/>
                <a:gd name="connsiteY42" fmla="*/ 1690785 h 2520000"/>
                <a:gd name="connsiteX43" fmla="*/ 2256645 w 2520000"/>
                <a:gd name="connsiteY43" fmla="*/ 1738743 h 2520000"/>
                <a:gd name="connsiteX44" fmla="*/ 2373818 w 2520000"/>
                <a:gd name="connsiteY44" fmla="*/ 1848358 h 2520000"/>
                <a:gd name="connsiteX45" fmla="*/ 2367925 w 2520000"/>
                <a:gd name="connsiteY45" fmla="*/ 1860591 h 2520000"/>
                <a:gd name="connsiteX46" fmla="*/ 2325652 w 2520000"/>
                <a:gd name="connsiteY46" fmla="*/ 1930174 h 2520000"/>
                <a:gd name="connsiteX47" fmla="*/ 2173796 w 2520000"/>
                <a:gd name="connsiteY47" fmla="*/ 1884010 h 2520000"/>
                <a:gd name="connsiteX48" fmla="*/ 2113998 w 2520000"/>
                <a:gd name="connsiteY48" fmla="*/ 1963976 h 2520000"/>
                <a:gd name="connsiteX49" fmla="*/ 2098902 w 2520000"/>
                <a:gd name="connsiteY49" fmla="*/ 1980586 h 2520000"/>
                <a:gd name="connsiteX50" fmla="*/ 2183018 w 2520000"/>
                <a:gd name="connsiteY50" fmla="*/ 2115676 h 2520000"/>
                <a:gd name="connsiteX51" fmla="*/ 2150955 w 2520000"/>
                <a:gd name="connsiteY51" fmla="*/ 2150955 h 2520000"/>
                <a:gd name="connsiteX52" fmla="*/ 2115676 w 2520000"/>
                <a:gd name="connsiteY52" fmla="*/ 2183018 h 2520000"/>
                <a:gd name="connsiteX53" fmla="*/ 1980586 w 2520000"/>
                <a:gd name="connsiteY53" fmla="*/ 2098902 h 2520000"/>
                <a:gd name="connsiteX54" fmla="*/ 1963976 w 2520000"/>
                <a:gd name="connsiteY54" fmla="*/ 2113998 h 2520000"/>
                <a:gd name="connsiteX55" fmla="*/ 1884011 w 2520000"/>
                <a:gd name="connsiteY55" fmla="*/ 2173796 h 2520000"/>
                <a:gd name="connsiteX56" fmla="*/ 1930175 w 2520000"/>
                <a:gd name="connsiteY56" fmla="*/ 2325652 h 2520000"/>
                <a:gd name="connsiteX57" fmla="*/ 1860591 w 2520000"/>
                <a:gd name="connsiteY57" fmla="*/ 2367925 h 2520000"/>
                <a:gd name="connsiteX58" fmla="*/ 1848358 w 2520000"/>
                <a:gd name="connsiteY58" fmla="*/ 2373818 h 2520000"/>
                <a:gd name="connsiteX59" fmla="*/ 1738743 w 2520000"/>
                <a:gd name="connsiteY59" fmla="*/ 2256645 h 2520000"/>
                <a:gd name="connsiteX60" fmla="*/ 1690785 w 2520000"/>
                <a:gd name="connsiteY60" fmla="*/ 2279748 h 2520000"/>
                <a:gd name="connsiteX61" fmla="*/ 1626212 w 2520000"/>
                <a:gd name="connsiteY61" fmla="*/ 2303382 h 2520000"/>
                <a:gd name="connsiteX62" fmla="*/ 1631572 w 2520000"/>
                <a:gd name="connsiteY62" fmla="*/ 2464154 h 2520000"/>
                <a:gd name="connsiteX63" fmla="*/ 1539823 w 2520000"/>
                <a:gd name="connsiteY63" fmla="*/ 2487745 h 2520000"/>
                <a:gd name="connsiteX64" fmla="*/ 1464719 w 2520000"/>
                <a:gd name="connsiteY64" fmla="*/ 2347031 h 2520000"/>
                <a:gd name="connsiteX65" fmla="*/ 1373156 w 2520000"/>
                <a:gd name="connsiteY65" fmla="*/ 2361005 h 2520000"/>
                <a:gd name="connsiteX66" fmla="*/ 1343719 w 2520000"/>
                <a:gd name="connsiteY66" fmla="*/ 2362492 h 2520000"/>
                <a:gd name="connsiteX67" fmla="*/ 1307651 w 2520000"/>
                <a:gd name="connsiteY67" fmla="*/ 2517594 h 2520000"/>
                <a:gd name="connsiteX68" fmla="*/ 1260000 w 2520000"/>
                <a:gd name="connsiteY68" fmla="*/ 2520000 h 2520000"/>
                <a:gd name="connsiteX69" fmla="*/ 1212350 w 2520000"/>
                <a:gd name="connsiteY69" fmla="*/ 2517594 h 2520000"/>
                <a:gd name="connsiteX70" fmla="*/ 1176282 w 2520000"/>
                <a:gd name="connsiteY70" fmla="*/ 2362492 h 2520000"/>
                <a:gd name="connsiteX71" fmla="*/ 1146845 w 2520000"/>
                <a:gd name="connsiteY71" fmla="*/ 2361005 h 2520000"/>
                <a:gd name="connsiteX72" fmla="*/ 1055281 w 2520000"/>
                <a:gd name="connsiteY72" fmla="*/ 2347031 h 2520000"/>
                <a:gd name="connsiteX73" fmla="*/ 980177 w 2520000"/>
                <a:gd name="connsiteY73" fmla="*/ 2487745 h 2520000"/>
                <a:gd name="connsiteX74" fmla="*/ 888429 w 2520000"/>
                <a:gd name="connsiteY74" fmla="*/ 2464154 h 2520000"/>
                <a:gd name="connsiteX75" fmla="*/ 893788 w 2520000"/>
                <a:gd name="connsiteY75" fmla="*/ 2303382 h 2520000"/>
                <a:gd name="connsiteX76" fmla="*/ 829215 w 2520000"/>
                <a:gd name="connsiteY76" fmla="*/ 2279748 h 2520000"/>
                <a:gd name="connsiteX77" fmla="*/ 781257 w 2520000"/>
                <a:gd name="connsiteY77" fmla="*/ 2256645 h 2520000"/>
                <a:gd name="connsiteX78" fmla="*/ 671642 w 2520000"/>
                <a:gd name="connsiteY78" fmla="*/ 2373818 h 2520000"/>
                <a:gd name="connsiteX79" fmla="*/ 659409 w 2520000"/>
                <a:gd name="connsiteY79" fmla="*/ 2367925 h 2520000"/>
                <a:gd name="connsiteX80" fmla="*/ 589826 w 2520000"/>
                <a:gd name="connsiteY80" fmla="*/ 2325652 h 2520000"/>
                <a:gd name="connsiteX81" fmla="*/ 635990 w 2520000"/>
                <a:gd name="connsiteY81" fmla="*/ 2173796 h 2520000"/>
                <a:gd name="connsiteX82" fmla="*/ 556024 w 2520000"/>
                <a:gd name="connsiteY82" fmla="*/ 2113998 h 2520000"/>
                <a:gd name="connsiteX83" fmla="*/ 539414 w 2520000"/>
                <a:gd name="connsiteY83" fmla="*/ 2098902 h 2520000"/>
                <a:gd name="connsiteX84" fmla="*/ 404324 w 2520000"/>
                <a:gd name="connsiteY84" fmla="*/ 2183018 h 2520000"/>
                <a:gd name="connsiteX85" fmla="*/ 369046 w 2520000"/>
                <a:gd name="connsiteY85" fmla="*/ 2150955 h 2520000"/>
                <a:gd name="connsiteX86" fmla="*/ 336983 w 2520000"/>
                <a:gd name="connsiteY86" fmla="*/ 2115677 h 2520000"/>
                <a:gd name="connsiteX87" fmla="*/ 421099 w 2520000"/>
                <a:gd name="connsiteY87" fmla="*/ 1980586 h 2520000"/>
                <a:gd name="connsiteX88" fmla="*/ 406002 w 2520000"/>
                <a:gd name="connsiteY88" fmla="*/ 1963976 h 2520000"/>
                <a:gd name="connsiteX89" fmla="*/ 346205 w 2520000"/>
                <a:gd name="connsiteY89" fmla="*/ 1884010 h 2520000"/>
                <a:gd name="connsiteX90" fmla="*/ 194348 w 2520000"/>
                <a:gd name="connsiteY90" fmla="*/ 1930174 h 2520000"/>
                <a:gd name="connsiteX91" fmla="*/ 152075 w 2520000"/>
                <a:gd name="connsiteY91" fmla="*/ 1860591 h 2520000"/>
                <a:gd name="connsiteX92" fmla="*/ 146183 w 2520000"/>
                <a:gd name="connsiteY92" fmla="*/ 1848358 h 2520000"/>
                <a:gd name="connsiteX93" fmla="*/ 263355 w 2520000"/>
                <a:gd name="connsiteY93" fmla="*/ 1738743 h 2520000"/>
                <a:gd name="connsiteX94" fmla="*/ 240253 w 2520000"/>
                <a:gd name="connsiteY94" fmla="*/ 1690785 h 2520000"/>
                <a:gd name="connsiteX95" fmla="*/ 216619 w 2520000"/>
                <a:gd name="connsiteY95" fmla="*/ 1626212 h 2520000"/>
                <a:gd name="connsiteX96" fmla="*/ 55847 w 2520000"/>
                <a:gd name="connsiteY96" fmla="*/ 1631572 h 2520000"/>
                <a:gd name="connsiteX97" fmla="*/ 32256 w 2520000"/>
                <a:gd name="connsiteY97" fmla="*/ 1539823 h 2520000"/>
                <a:gd name="connsiteX98" fmla="*/ 172969 w 2520000"/>
                <a:gd name="connsiteY98" fmla="*/ 1464719 h 2520000"/>
                <a:gd name="connsiteX99" fmla="*/ 158995 w 2520000"/>
                <a:gd name="connsiteY99" fmla="*/ 1373156 h 2520000"/>
                <a:gd name="connsiteX100" fmla="*/ 157509 w 2520000"/>
                <a:gd name="connsiteY100" fmla="*/ 1343719 h 2520000"/>
                <a:gd name="connsiteX101" fmla="*/ 2406 w 2520000"/>
                <a:gd name="connsiteY101" fmla="*/ 1307650 h 2520000"/>
                <a:gd name="connsiteX102" fmla="*/ 0 w 2520000"/>
                <a:gd name="connsiteY102" fmla="*/ 1260000 h 2520000"/>
                <a:gd name="connsiteX103" fmla="*/ 2406 w 2520000"/>
                <a:gd name="connsiteY103" fmla="*/ 1212350 h 2520000"/>
                <a:gd name="connsiteX104" fmla="*/ 157509 w 2520000"/>
                <a:gd name="connsiteY104" fmla="*/ 1176282 h 2520000"/>
                <a:gd name="connsiteX105" fmla="*/ 158995 w 2520000"/>
                <a:gd name="connsiteY105" fmla="*/ 1146845 h 2520000"/>
                <a:gd name="connsiteX106" fmla="*/ 172969 w 2520000"/>
                <a:gd name="connsiteY106" fmla="*/ 1055281 h 2520000"/>
                <a:gd name="connsiteX107" fmla="*/ 32256 w 2520000"/>
                <a:gd name="connsiteY107" fmla="*/ 980177 h 2520000"/>
                <a:gd name="connsiteX108" fmla="*/ 55847 w 2520000"/>
                <a:gd name="connsiteY108" fmla="*/ 888428 h 2520000"/>
                <a:gd name="connsiteX109" fmla="*/ 216619 w 2520000"/>
                <a:gd name="connsiteY109" fmla="*/ 893788 h 2520000"/>
                <a:gd name="connsiteX110" fmla="*/ 240253 w 2520000"/>
                <a:gd name="connsiteY110" fmla="*/ 829215 h 2520000"/>
                <a:gd name="connsiteX111" fmla="*/ 263355 w 2520000"/>
                <a:gd name="connsiteY111" fmla="*/ 781257 h 2520000"/>
                <a:gd name="connsiteX112" fmla="*/ 146183 w 2520000"/>
                <a:gd name="connsiteY112" fmla="*/ 671642 h 2520000"/>
                <a:gd name="connsiteX113" fmla="*/ 152075 w 2520000"/>
                <a:gd name="connsiteY113" fmla="*/ 659409 h 2520000"/>
                <a:gd name="connsiteX114" fmla="*/ 194348 w 2520000"/>
                <a:gd name="connsiteY114" fmla="*/ 589826 h 2520000"/>
                <a:gd name="connsiteX115" fmla="*/ 346205 w 2520000"/>
                <a:gd name="connsiteY115" fmla="*/ 635990 h 2520000"/>
                <a:gd name="connsiteX116" fmla="*/ 406002 w 2520000"/>
                <a:gd name="connsiteY116" fmla="*/ 556024 h 2520000"/>
                <a:gd name="connsiteX117" fmla="*/ 421099 w 2520000"/>
                <a:gd name="connsiteY117" fmla="*/ 539414 h 2520000"/>
                <a:gd name="connsiteX118" fmla="*/ 336983 w 2520000"/>
                <a:gd name="connsiteY118" fmla="*/ 404324 h 2520000"/>
                <a:gd name="connsiteX119" fmla="*/ 369046 w 2520000"/>
                <a:gd name="connsiteY119" fmla="*/ 369046 h 2520000"/>
                <a:gd name="connsiteX120" fmla="*/ 404324 w 2520000"/>
                <a:gd name="connsiteY120" fmla="*/ 336982 h 2520000"/>
                <a:gd name="connsiteX121" fmla="*/ 539414 w 2520000"/>
                <a:gd name="connsiteY121" fmla="*/ 421098 h 2520000"/>
                <a:gd name="connsiteX122" fmla="*/ 556024 w 2520000"/>
                <a:gd name="connsiteY122" fmla="*/ 406002 h 2520000"/>
                <a:gd name="connsiteX123" fmla="*/ 635990 w 2520000"/>
                <a:gd name="connsiteY123" fmla="*/ 346205 h 2520000"/>
                <a:gd name="connsiteX124" fmla="*/ 589826 w 2520000"/>
                <a:gd name="connsiteY124" fmla="*/ 194348 h 2520000"/>
                <a:gd name="connsiteX125" fmla="*/ 659409 w 2520000"/>
                <a:gd name="connsiteY125" fmla="*/ 152075 h 2520000"/>
                <a:gd name="connsiteX126" fmla="*/ 671642 w 2520000"/>
                <a:gd name="connsiteY126" fmla="*/ 146182 h 2520000"/>
                <a:gd name="connsiteX127" fmla="*/ 781257 w 2520000"/>
                <a:gd name="connsiteY127" fmla="*/ 263355 h 2520000"/>
                <a:gd name="connsiteX128" fmla="*/ 829215 w 2520000"/>
                <a:gd name="connsiteY128" fmla="*/ 240253 h 2520000"/>
                <a:gd name="connsiteX129" fmla="*/ 893788 w 2520000"/>
                <a:gd name="connsiteY129" fmla="*/ 216619 h 2520000"/>
                <a:gd name="connsiteX130" fmla="*/ 888429 w 2520000"/>
                <a:gd name="connsiteY130" fmla="*/ 55847 h 2520000"/>
                <a:gd name="connsiteX131" fmla="*/ 980177 w 2520000"/>
                <a:gd name="connsiteY131" fmla="*/ 32256 h 2520000"/>
                <a:gd name="connsiteX132" fmla="*/ 1055281 w 2520000"/>
                <a:gd name="connsiteY132" fmla="*/ 172969 h 2520000"/>
                <a:gd name="connsiteX133" fmla="*/ 1146845 w 2520000"/>
                <a:gd name="connsiteY133" fmla="*/ 158995 h 2520000"/>
                <a:gd name="connsiteX134" fmla="*/ 1176282 w 2520000"/>
                <a:gd name="connsiteY134" fmla="*/ 157509 h 2520000"/>
                <a:gd name="connsiteX135" fmla="*/ 1212351 w 2520000"/>
                <a:gd name="connsiteY135" fmla="*/ 2406 h 25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</a:cxnLst>
              <a:rect l="l" t="t" r="r" b="b"/>
              <a:pathLst>
                <a:path w="2520000" h="2520000">
                  <a:moveTo>
                    <a:pt x="1260000" y="0"/>
                  </a:moveTo>
                  <a:lnTo>
                    <a:pt x="1307651" y="2406"/>
                  </a:lnTo>
                  <a:lnTo>
                    <a:pt x="1343719" y="157509"/>
                  </a:lnTo>
                  <a:lnTo>
                    <a:pt x="1373156" y="158995"/>
                  </a:lnTo>
                  <a:lnTo>
                    <a:pt x="1464719" y="172969"/>
                  </a:lnTo>
                  <a:lnTo>
                    <a:pt x="1539823" y="32256"/>
                  </a:lnTo>
                  <a:lnTo>
                    <a:pt x="1631572" y="55847"/>
                  </a:lnTo>
                  <a:lnTo>
                    <a:pt x="1626212" y="216619"/>
                  </a:lnTo>
                  <a:lnTo>
                    <a:pt x="1690785" y="240253"/>
                  </a:lnTo>
                  <a:lnTo>
                    <a:pt x="1738743" y="263355"/>
                  </a:lnTo>
                  <a:lnTo>
                    <a:pt x="1848358" y="146182"/>
                  </a:lnTo>
                  <a:lnTo>
                    <a:pt x="1860591" y="152075"/>
                  </a:lnTo>
                  <a:lnTo>
                    <a:pt x="1930174" y="194348"/>
                  </a:lnTo>
                  <a:lnTo>
                    <a:pt x="1884010" y="346205"/>
                  </a:lnTo>
                  <a:lnTo>
                    <a:pt x="1963976" y="406002"/>
                  </a:lnTo>
                  <a:lnTo>
                    <a:pt x="1980587" y="421098"/>
                  </a:lnTo>
                  <a:lnTo>
                    <a:pt x="2115676" y="336982"/>
                  </a:lnTo>
                  <a:lnTo>
                    <a:pt x="2150955" y="369046"/>
                  </a:lnTo>
                  <a:lnTo>
                    <a:pt x="2183018" y="404324"/>
                  </a:lnTo>
                  <a:lnTo>
                    <a:pt x="2098902" y="539414"/>
                  </a:lnTo>
                  <a:lnTo>
                    <a:pt x="2113998" y="556024"/>
                  </a:lnTo>
                  <a:lnTo>
                    <a:pt x="2173796" y="635990"/>
                  </a:lnTo>
                  <a:lnTo>
                    <a:pt x="2325652" y="589826"/>
                  </a:lnTo>
                  <a:lnTo>
                    <a:pt x="2367925" y="659409"/>
                  </a:lnTo>
                  <a:lnTo>
                    <a:pt x="2373818" y="671642"/>
                  </a:lnTo>
                  <a:lnTo>
                    <a:pt x="2256645" y="781257"/>
                  </a:lnTo>
                  <a:lnTo>
                    <a:pt x="2279748" y="829215"/>
                  </a:lnTo>
                  <a:lnTo>
                    <a:pt x="2303382" y="893788"/>
                  </a:lnTo>
                  <a:lnTo>
                    <a:pt x="2464154" y="888428"/>
                  </a:lnTo>
                  <a:lnTo>
                    <a:pt x="2487745" y="980177"/>
                  </a:lnTo>
                  <a:lnTo>
                    <a:pt x="2347031" y="1055281"/>
                  </a:lnTo>
                  <a:lnTo>
                    <a:pt x="2361005" y="1146845"/>
                  </a:lnTo>
                  <a:lnTo>
                    <a:pt x="2362492" y="1176282"/>
                  </a:lnTo>
                  <a:lnTo>
                    <a:pt x="2517594" y="1212350"/>
                  </a:lnTo>
                  <a:lnTo>
                    <a:pt x="2520000" y="1260000"/>
                  </a:lnTo>
                  <a:lnTo>
                    <a:pt x="2517594" y="1307651"/>
                  </a:lnTo>
                  <a:lnTo>
                    <a:pt x="2362492" y="1343719"/>
                  </a:lnTo>
                  <a:lnTo>
                    <a:pt x="2361005" y="1373156"/>
                  </a:lnTo>
                  <a:lnTo>
                    <a:pt x="2347031" y="1464719"/>
                  </a:lnTo>
                  <a:lnTo>
                    <a:pt x="2487745" y="1539823"/>
                  </a:lnTo>
                  <a:lnTo>
                    <a:pt x="2464154" y="1631572"/>
                  </a:lnTo>
                  <a:lnTo>
                    <a:pt x="2303382" y="1626212"/>
                  </a:lnTo>
                  <a:lnTo>
                    <a:pt x="2279748" y="1690785"/>
                  </a:lnTo>
                  <a:lnTo>
                    <a:pt x="2256645" y="1738743"/>
                  </a:lnTo>
                  <a:lnTo>
                    <a:pt x="2373818" y="1848358"/>
                  </a:lnTo>
                  <a:lnTo>
                    <a:pt x="2367925" y="1860591"/>
                  </a:lnTo>
                  <a:lnTo>
                    <a:pt x="2325652" y="1930174"/>
                  </a:lnTo>
                  <a:lnTo>
                    <a:pt x="2173796" y="1884010"/>
                  </a:lnTo>
                  <a:lnTo>
                    <a:pt x="2113998" y="1963976"/>
                  </a:lnTo>
                  <a:lnTo>
                    <a:pt x="2098902" y="1980586"/>
                  </a:lnTo>
                  <a:lnTo>
                    <a:pt x="2183018" y="2115676"/>
                  </a:lnTo>
                  <a:lnTo>
                    <a:pt x="2150955" y="2150955"/>
                  </a:lnTo>
                  <a:lnTo>
                    <a:pt x="2115676" y="2183018"/>
                  </a:lnTo>
                  <a:lnTo>
                    <a:pt x="1980586" y="2098902"/>
                  </a:lnTo>
                  <a:lnTo>
                    <a:pt x="1963976" y="2113998"/>
                  </a:lnTo>
                  <a:lnTo>
                    <a:pt x="1884011" y="2173796"/>
                  </a:lnTo>
                  <a:lnTo>
                    <a:pt x="1930175" y="2325652"/>
                  </a:lnTo>
                  <a:lnTo>
                    <a:pt x="1860591" y="2367925"/>
                  </a:lnTo>
                  <a:lnTo>
                    <a:pt x="1848358" y="2373818"/>
                  </a:lnTo>
                  <a:lnTo>
                    <a:pt x="1738743" y="2256645"/>
                  </a:lnTo>
                  <a:lnTo>
                    <a:pt x="1690785" y="2279748"/>
                  </a:lnTo>
                  <a:lnTo>
                    <a:pt x="1626212" y="2303382"/>
                  </a:lnTo>
                  <a:lnTo>
                    <a:pt x="1631572" y="2464154"/>
                  </a:lnTo>
                  <a:lnTo>
                    <a:pt x="1539823" y="2487745"/>
                  </a:lnTo>
                  <a:lnTo>
                    <a:pt x="1464719" y="2347031"/>
                  </a:lnTo>
                  <a:lnTo>
                    <a:pt x="1373156" y="2361005"/>
                  </a:lnTo>
                  <a:lnTo>
                    <a:pt x="1343719" y="2362492"/>
                  </a:lnTo>
                  <a:lnTo>
                    <a:pt x="1307651" y="2517594"/>
                  </a:lnTo>
                  <a:lnTo>
                    <a:pt x="1260000" y="2520000"/>
                  </a:lnTo>
                  <a:lnTo>
                    <a:pt x="1212350" y="2517594"/>
                  </a:lnTo>
                  <a:lnTo>
                    <a:pt x="1176282" y="2362492"/>
                  </a:lnTo>
                  <a:lnTo>
                    <a:pt x="1146845" y="2361005"/>
                  </a:lnTo>
                  <a:lnTo>
                    <a:pt x="1055281" y="2347031"/>
                  </a:lnTo>
                  <a:lnTo>
                    <a:pt x="980177" y="2487745"/>
                  </a:lnTo>
                  <a:lnTo>
                    <a:pt x="888429" y="2464154"/>
                  </a:lnTo>
                  <a:lnTo>
                    <a:pt x="893788" y="2303382"/>
                  </a:lnTo>
                  <a:lnTo>
                    <a:pt x="829215" y="2279748"/>
                  </a:lnTo>
                  <a:lnTo>
                    <a:pt x="781257" y="2256645"/>
                  </a:lnTo>
                  <a:lnTo>
                    <a:pt x="671642" y="2373818"/>
                  </a:lnTo>
                  <a:lnTo>
                    <a:pt x="659409" y="2367925"/>
                  </a:lnTo>
                  <a:lnTo>
                    <a:pt x="589826" y="2325652"/>
                  </a:lnTo>
                  <a:lnTo>
                    <a:pt x="635990" y="2173796"/>
                  </a:lnTo>
                  <a:lnTo>
                    <a:pt x="556024" y="2113998"/>
                  </a:lnTo>
                  <a:lnTo>
                    <a:pt x="539414" y="2098902"/>
                  </a:lnTo>
                  <a:lnTo>
                    <a:pt x="404324" y="2183018"/>
                  </a:lnTo>
                  <a:lnTo>
                    <a:pt x="369046" y="2150955"/>
                  </a:lnTo>
                  <a:lnTo>
                    <a:pt x="336983" y="2115677"/>
                  </a:lnTo>
                  <a:lnTo>
                    <a:pt x="421099" y="1980586"/>
                  </a:lnTo>
                  <a:lnTo>
                    <a:pt x="406002" y="1963976"/>
                  </a:lnTo>
                  <a:lnTo>
                    <a:pt x="346205" y="1884010"/>
                  </a:lnTo>
                  <a:lnTo>
                    <a:pt x="194348" y="1930174"/>
                  </a:lnTo>
                  <a:lnTo>
                    <a:pt x="152075" y="1860591"/>
                  </a:lnTo>
                  <a:lnTo>
                    <a:pt x="146183" y="1848358"/>
                  </a:lnTo>
                  <a:lnTo>
                    <a:pt x="263355" y="1738743"/>
                  </a:lnTo>
                  <a:lnTo>
                    <a:pt x="240253" y="1690785"/>
                  </a:lnTo>
                  <a:lnTo>
                    <a:pt x="216619" y="1626212"/>
                  </a:lnTo>
                  <a:lnTo>
                    <a:pt x="55847" y="1631572"/>
                  </a:lnTo>
                  <a:lnTo>
                    <a:pt x="32256" y="1539823"/>
                  </a:lnTo>
                  <a:lnTo>
                    <a:pt x="172969" y="1464719"/>
                  </a:lnTo>
                  <a:lnTo>
                    <a:pt x="158995" y="1373156"/>
                  </a:lnTo>
                  <a:lnTo>
                    <a:pt x="157509" y="1343719"/>
                  </a:lnTo>
                  <a:lnTo>
                    <a:pt x="2406" y="1307650"/>
                  </a:lnTo>
                  <a:lnTo>
                    <a:pt x="0" y="1260000"/>
                  </a:lnTo>
                  <a:lnTo>
                    <a:pt x="2406" y="1212350"/>
                  </a:lnTo>
                  <a:lnTo>
                    <a:pt x="157509" y="1176282"/>
                  </a:lnTo>
                  <a:lnTo>
                    <a:pt x="158995" y="1146845"/>
                  </a:lnTo>
                  <a:lnTo>
                    <a:pt x="172969" y="1055281"/>
                  </a:lnTo>
                  <a:lnTo>
                    <a:pt x="32256" y="980177"/>
                  </a:lnTo>
                  <a:lnTo>
                    <a:pt x="55847" y="888428"/>
                  </a:lnTo>
                  <a:lnTo>
                    <a:pt x="216619" y="893788"/>
                  </a:lnTo>
                  <a:lnTo>
                    <a:pt x="240253" y="829215"/>
                  </a:lnTo>
                  <a:lnTo>
                    <a:pt x="263355" y="781257"/>
                  </a:lnTo>
                  <a:lnTo>
                    <a:pt x="146183" y="671642"/>
                  </a:lnTo>
                  <a:lnTo>
                    <a:pt x="152075" y="659409"/>
                  </a:lnTo>
                  <a:lnTo>
                    <a:pt x="194348" y="589826"/>
                  </a:lnTo>
                  <a:lnTo>
                    <a:pt x="346205" y="635990"/>
                  </a:lnTo>
                  <a:lnTo>
                    <a:pt x="406002" y="556024"/>
                  </a:lnTo>
                  <a:lnTo>
                    <a:pt x="421099" y="539414"/>
                  </a:lnTo>
                  <a:lnTo>
                    <a:pt x="336983" y="404324"/>
                  </a:lnTo>
                  <a:lnTo>
                    <a:pt x="369046" y="369046"/>
                  </a:lnTo>
                  <a:lnTo>
                    <a:pt x="404324" y="336982"/>
                  </a:lnTo>
                  <a:lnTo>
                    <a:pt x="539414" y="421098"/>
                  </a:lnTo>
                  <a:lnTo>
                    <a:pt x="556024" y="406002"/>
                  </a:lnTo>
                  <a:lnTo>
                    <a:pt x="635990" y="346205"/>
                  </a:lnTo>
                  <a:lnTo>
                    <a:pt x="589826" y="194348"/>
                  </a:lnTo>
                  <a:lnTo>
                    <a:pt x="659409" y="152075"/>
                  </a:lnTo>
                  <a:lnTo>
                    <a:pt x="671642" y="146182"/>
                  </a:lnTo>
                  <a:lnTo>
                    <a:pt x="781257" y="263355"/>
                  </a:lnTo>
                  <a:lnTo>
                    <a:pt x="829215" y="240253"/>
                  </a:lnTo>
                  <a:lnTo>
                    <a:pt x="893788" y="216619"/>
                  </a:lnTo>
                  <a:lnTo>
                    <a:pt x="888429" y="55847"/>
                  </a:lnTo>
                  <a:lnTo>
                    <a:pt x="980177" y="32256"/>
                  </a:lnTo>
                  <a:lnTo>
                    <a:pt x="1055281" y="172969"/>
                  </a:lnTo>
                  <a:lnTo>
                    <a:pt x="1146845" y="158995"/>
                  </a:lnTo>
                  <a:lnTo>
                    <a:pt x="1176282" y="157509"/>
                  </a:lnTo>
                  <a:lnTo>
                    <a:pt x="1212351" y="2406"/>
                  </a:lnTo>
                  <a:close/>
                </a:path>
              </a:pathLst>
            </a:custGeom>
            <a:gradFill flip="none" rotWithShape="1">
              <a:gsLst>
                <a:gs pos="20000">
                  <a:srgbClr val="1B587C"/>
                </a:gs>
                <a:gs pos="80000">
                  <a:srgbClr val="1B587C">
                    <a:lumMod val="50000"/>
                  </a:srgbClr>
                </a:gs>
              </a:gsLst>
              <a:lin ang="810000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29" name="Круг: прозрачная заливка 22">
              <a:extLst>
                <a:ext uri="{FF2B5EF4-FFF2-40B4-BE49-F238E27FC236}">
                  <a16:creationId xmlns="" xmlns:a16="http://schemas.microsoft.com/office/drawing/2014/main" id="{FB4C28EB-22D8-4B3D-97D4-CA8FE1F688DF}"/>
                </a:ext>
              </a:extLst>
            </p:cNvPr>
            <p:cNvSpPr/>
            <p:nvPr/>
          </p:nvSpPr>
          <p:spPr>
            <a:xfrm>
              <a:off x="5117250" y="2450250"/>
              <a:ext cx="1957500" cy="1957500"/>
            </a:xfrm>
            <a:prstGeom prst="donut">
              <a:avLst>
                <a:gd name="adj" fmla="val 3194"/>
              </a:avLst>
            </a:prstGeom>
            <a:gradFill flip="none" rotWithShape="1">
              <a:gsLst>
                <a:gs pos="20000">
                  <a:srgbClr val="1B587C"/>
                </a:gs>
                <a:gs pos="80000">
                  <a:srgbClr val="1B587C">
                    <a:lumMod val="50000"/>
                  </a:srgbClr>
                </a:gs>
              </a:gsLst>
              <a:lin ang="17400000" scaled="0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30" name="Овал 29">
              <a:extLst>
                <a:ext uri="{FF2B5EF4-FFF2-40B4-BE49-F238E27FC236}">
                  <a16:creationId xmlns="" xmlns:a16="http://schemas.microsoft.com/office/drawing/2014/main" id="{3C064428-B298-4DD7-AE23-A04BDDD4632A}"/>
                </a:ext>
              </a:extLst>
            </p:cNvPr>
            <p:cNvSpPr/>
            <p:nvPr/>
          </p:nvSpPr>
          <p:spPr>
            <a:xfrm>
              <a:off x="5173500" y="2506500"/>
              <a:ext cx="1845000" cy="18450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>
              <a:innerShdw blurRad="508000">
                <a:prstClr val="black"/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31" name="Круг: прозрачная заливка 24">
              <a:extLst>
                <a:ext uri="{FF2B5EF4-FFF2-40B4-BE49-F238E27FC236}">
                  <a16:creationId xmlns="" xmlns:a16="http://schemas.microsoft.com/office/drawing/2014/main" id="{708567B2-2B4D-4CCB-9548-E36F8D699828}"/>
                </a:ext>
              </a:extLst>
            </p:cNvPr>
            <p:cNvSpPr/>
            <p:nvPr/>
          </p:nvSpPr>
          <p:spPr>
            <a:xfrm>
              <a:off x="5173500" y="2506500"/>
              <a:ext cx="1845000" cy="1845000"/>
            </a:xfrm>
            <a:prstGeom prst="donut">
              <a:avLst>
                <a:gd name="adj" fmla="val 3194"/>
              </a:avLst>
            </a:prstGeom>
            <a:gradFill flip="none" rotWithShape="1">
              <a:gsLst>
                <a:gs pos="20000">
                  <a:srgbClr val="1B587C"/>
                </a:gs>
                <a:gs pos="80000">
                  <a:srgbClr val="1B587C">
                    <a:lumMod val="50000"/>
                  </a:srgbClr>
                </a:gs>
              </a:gsLst>
              <a:lin ang="810000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2" name="Группа 31">
            <a:extLst>
              <a:ext uri="{FF2B5EF4-FFF2-40B4-BE49-F238E27FC236}">
                <a16:creationId xmlns="" xmlns:a16="http://schemas.microsoft.com/office/drawing/2014/main" id="{75FD00F7-9DB7-455A-BC71-A439F4DC5223}"/>
              </a:ext>
            </a:extLst>
          </p:cNvPr>
          <p:cNvGrpSpPr/>
          <p:nvPr/>
        </p:nvGrpSpPr>
        <p:grpSpPr>
          <a:xfrm>
            <a:off x="6362363" y="3992945"/>
            <a:ext cx="2700000" cy="2025000"/>
            <a:chOff x="4836000" y="2169000"/>
            <a:chExt cx="2520000" cy="2520000"/>
          </a:xfrm>
        </p:grpSpPr>
        <p:sp>
          <p:nvSpPr>
            <p:cNvPr id="35" name="Овал 34">
              <a:extLst>
                <a:ext uri="{FF2B5EF4-FFF2-40B4-BE49-F238E27FC236}">
                  <a16:creationId xmlns="" xmlns:a16="http://schemas.microsoft.com/office/drawing/2014/main" id="{26879D95-AC14-49A2-BBCD-030A2645D213}"/>
                </a:ext>
              </a:extLst>
            </p:cNvPr>
            <p:cNvSpPr/>
            <p:nvPr/>
          </p:nvSpPr>
          <p:spPr>
            <a:xfrm>
              <a:off x="5117250" y="2450250"/>
              <a:ext cx="1957500" cy="1957500"/>
            </a:xfrm>
            <a:prstGeom prst="ellipse">
              <a:avLst/>
            </a:prstGeom>
            <a:solidFill>
              <a:srgbClr val="F07F0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37" name="Полилиния: фигура 27">
              <a:extLst>
                <a:ext uri="{FF2B5EF4-FFF2-40B4-BE49-F238E27FC236}">
                  <a16:creationId xmlns="" xmlns:a16="http://schemas.microsoft.com/office/drawing/2014/main" id="{CA96ADB6-1721-4A29-9F05-A11F4C71D915}"/>
                </a:ext>
              </a:extLst>
            </p:cNvPr>
            <p:cNvSpPr/>
            <p:nvPr/>
          </p:nvSpPr>
          <p:spPr>
            <a:xfrm>
              <a:off x="4836000" y="2169000"/>
              <a:ext cx="2520000" cy="2520000"/>
            </a:xfrm>
            <a:custGeom>
              <a:avLst/>
              <a:gdLst>
                <a:gd name="connsiteX0" fmla="*/ 1260000 w 2520000"/>
                <a:gd name="connsiteY0" fmla="*/ 0 h 2520000"/>
                <a:gd name="connsiteX1" fmla="*/ 1307651 w 2520000"/>
                <a:gd name="connsiteY1" fmla="*/ 2406 h 2520000"/>
                <a:gd name="connsiteX2" fmla="*/ 1343719 w 2520000"/>
                <a:gd name="connsiteY2" fmla="*/ 157509 h 2520000"/>
                <a:gd name="connsiteX3" fmla="*/ 1373156 w 2520000"/>
                <a:gd name="connsiteY3" fmla="*/ 158995 h 2520000"/>
                <a:gd name="connsiteX4" fmla="*/ 1464719 w 2520000"/>
                <a:gd name="connsiteY4" fmla="*/ 172969 h 2520000"/>
                <a:gd name="connsiteX5" fmla="*/ 1539823 w 2520000"/>
                <a:gd name="connsiteY5" fmla="*/ 32256 h 2520000"/>
                <a:gd name="connsiteX6" fmla="*/ 1631572 w 2520000"/>
                <a:gd name="connsiteY6" fmla="*/ 55847 h 2520000"/>
                <a:gd name="connsiteX7" fmla="*/ 1626212 w 2520000"/>
                <a:gd name="connsiteY7" fmla="*/ 216619 h 2520000"/>
                <a:gd name="connsiteX8" fmla="*/ 1690785 w 2520000"/>
                <a:gd name="connsiteY8" fmla="*/ 240253 h 2520000"/>
                <a:gd name="connsiteX9" fmla="*/ 1738743 w 2520000"/>
                <a:gd name="connsiteY9" fmla="*/ 263355 h 2520000"/>
                <a:gd name="connsiteX10" fmla="*/ 1848358 w 2520000"/>
                <a:gd name="connsiteY10" fmla="*/ 146182 h 2520000"/>
                <a:gd name="connsiteX11" fmla="*/ 1860591 w 2520000"/>
                <a:gd name="connsiteY11" fmla="*/ 152075 h 2520000"/>
                <a:gd name="connsiteX12" fmla="*/ 1930174 w 2520000"/>
                <a:gd name="connsiteY12" fmla="*/ 194348 h 2520000"/>
                <a:gd name="connsiteX13" fmla="*/ 1884010 w 2520000"/>
                <a:gd name="connsiteY13" fmla="*/ 346205 h 2520000"/>
                <a:gd name="connsiteX14" fmla="*/ 1963976 w 2520000"/>
                <a:gd name="connsiteY14" fmla="*/ 406002 h 2520000"/>
                <a:gd name="connsiteX15" fmla="*/ 1980587 w 2520000"/>
                <a:gd name="connsiteY15" fmla="*/ 421098 h 2520000"/>
                <a:gd name="connsiteX16" fmla="*/ 2115676 w 2520000"/>
                <a:gd name="connsiteY16" fmla="*/ 336982 h 2520000"/>
                <a:gd name="connsiteX17" fmla="*/ 2150955 w 2520000"/>
                <a:gd name="connsiteY17" fmla="*/ 369046 h 2520000"/>
                <a:gd name="connsiteX18" fmla="*/ 2183018 w 2520000"/>
                <a:gd name="connsiteY18" fmla="*/ 404324 h 2520000"/>
                <a:gd name="connsiteX19" fmla="*/ 2098902 w 2520000"/>
                <a:gd name="connsiteY19" fmla="*/ 539414 h 2520000"/>
                <a:gd name="connsiteX20" fmla="*/ 2113998 w 2520000"/>
                <a:gd name="connsiteY20" fmla="*/ 556024 h 2520000"/>
                <a:gd name="connsiteX21" fmla="*/ 2173796 w 2520000"/>
                <a:gd name="connsiteY21" fmla="*/ 635990 h 2520000"/>
                <a:gd name="connsiteX22" fmla="*/ 2325652 w 2520000"/>
                <a:gd name="connsiteY22" fmla="*/ 589826 h 2520000"/>
                <a:gd name="connsiteX23" fmla="*/ 2367925 w 2520000"/>
                <a:gd name="connsiteY23" fmla="*/ 659409 h 2520000"/>
                <a:gd name="connsiteX24" fmla="*/ 2373818 w 2520000"/>
                <a:gd name="connsiteY24" fmla="*/ 671642 h 2520000"/>
                <a:gd name="connsiteX25" fmla="*/ 2256645 w 2520000"/>
                <a:gd name="connsiteY25" fmla="*/ 781257 h 2520000"/>
                <a:gd name="connsiteX26" fmla="*/ 2279748 w 2520000"/>
                <a:gd name="connsiteY26" fmla="*/ 829215 h 2520000"/>
                <a:gd name="connsiteX27" fmla="*/ 2303382 w 2520000"/>
                <a:gd name="connsiteY27" fmla="*/ 893788 h 2520000"/>
                <a:gd name="connsiteX28" fmla="*/ 2464154 w 2520000"/>
                <a:gd name="connsiteY28" fmla="*/ 888428 h 2520000"/>
                <a:gd name="connsiteX29" fmla="*/ 2487745 w 2520000"/>
                <a:gd name="connsiteY29" fmla="*/ 980177 h 2520000"/>
                <a:gd name="connsiteX30" fmla="*/ 2347031 w 2520000"/>
                <a:gd name="connsiteY30" fmla="*/ 1055281 h 2520000"/>
                <a:gd name="connsiteX31" fmla="*/ 2361005 w 2520000"/>
                <a:gd name="connsiteY31" fmla="*/ 1146845 h 2520000"/>
                <a:gd name="connsiteX32" fmla="*/ 2362492 w 2520000"/>
                <a:gd name="connsiteY32" fmla="*/ 1176282 h 2520000"/>
                <a:gd name="connsiteX33" fmla="*/ 2517594 w 2520000"/>
                <a:gd name="connsiteY33" fmla="*/ 1212350 h 2520000"/>
                <a:gd name="connsiteX34" fmla="*/ 2520000 w 2520000"/>
                <a:gd name="connsiteY34" fmla="*/ 1260000 h 2520000"/>
                <a:gd name="connsiteX35" fmla="*/ 2517594 w 2520000"/>
                <a:gd name="connsiteY35" fmla="*/ 1307651 h 2520000"/>
                <a:gd name="connsiteX36" fmla="*/ 2362492 w 2520000"/>
                <a:gd name="connsiteY36" fmla="*/ 1343719 h 2520000"/>
                <a:gd name="connsiteX37" fmla="*/ 2361005 w 2520000"/>
                <a:gd name="connsiteY37" fmla="*/ 1373156 h 2520000"/>
                <a:gd name="connsiteX38" fmla="*/ 2347031 w 2520000"/>
                <a:gd name="connsiteY38" fmla="*/ 1464719 h 2520000"/>
                <a:gd name="connsiteX39" fmla="*/ 2487745 w 2520000"/>
                <a:gd name="connsiteY39" fmla="*/ 1539823 h 2520000"/>
                <a:gd name="connsiteX40" fmla="*/ 2464154 w 2520000"/>
                <a:gd name="connsiteY40" fmla="*/ 1631572 h 2520000"/>
                <a:gd name="connsiteX41" fmla="*/ 2303382 w 2520000"/>
                <a:gd name="connsiteY41" fmla="*/ 1626212 h 2520000"/>
                <a:gd name="connsiteX42" fmla="*/ 2279748 w 2520000"/>
                <a:gd name="connsiteY42" fmla="*/ 1690785 h 2520000"/>
                <a:gd name="connsiteX43" fmla="*/ 2256645 w 2520000"/>
                <a:gd name="connsiteY43" fmla="*/ 1738743 h 2520000"/>
                <a:gd name="connsiteX44" fmla="*/ 2373818 w 2520000"/>
                <a:gd name="connsiteY44" fmla="*/ 1848358 h 2520000"/>
                <a:gd name="connsiteX45" fmla="*/ 2367925 w 2520000"/>
                <a:gd name="connsiteY45" fmla="*/ 1860591 h 2520000"/>
                <a:gd name="connsiteX46" fmla="*/ 2325652 w 2520000"/>
                <a:gd name="connsiteY46" fmla="*/ 1930174 h 2520000"/>
                <a:gd name="connsiteX47" fmla="*/ 2173796 w 2520000"/>
                <a:gd name="connsiteY47" fmla="*/ 1884010 h 2520000"/>
                <a:gd name="connsiteX48" fmla="*/ 2113998 w 2520000"/>
                <a:gd name="connsiteY48" fmla="*/ 1963976 h 2520000"/>
                <a:gd name="connsiteX49" fmla="*/ 2098902 w 2520000"/>
                <a:gd name="connsiteY49" fmla="*/ 1980586 h 2520000"/>
                <a:gd name="connsiteX50" fmla="*/ 2183018 w 2520000"/>
                <a:gd name="connsiteY50" fmla="*/ 2115676 h 2520000"/>
                <a:gd name="connsiteX51" fmla="*/ 2150955 w 2520000"/>
                <a:gd name="connsiteY51" fmla="*/ 2150955 h 2520000"/>
                <a:gd name="connsiteX52" fmla="*/ 2115676 w 2520000"/>
                <a:gd name="connsiteY52" fmla="*/ 2183018 h 2520000"/>
                <a:gd name="connsiteX53" fmla="*/ 1980586 w 2520000"/>
                <a:gd name="connsiteY53" fmla="*/ 2098902 h 2520000"/>
                <a:gd name="connsiteX54" fmla="*/ 1963976 w 2520000"/>
                <a:gd name="connsiteY54" fmla="*/ 2113998 h 2520000"/>
                <a:gd name="connsiteX55" fmla="*/ 1884011 w 2520000"/>
                <a:gd name="connsiteY55" fmla="*/ 2173796 h 2520000"/>
                <a:gd name="connsiteX56" fmla="*/ 1930175 w 2520000"/>
                <a:gd name="connsiteY56" fmla="*/ 2325652 h 2520000"/>
                <a:gd name="connsiteX57" fmla="*/ 1860591 w 2520000"/>
                <a:gd name="connsiteY57" fmla="*/ 2367925 h 2520000"/>
                <a:gd name="connsiteX58" fmla="*/ 1848358 w 2520000"/>
                <a:gd name="connsiteY58" fmla="*/ 2373818 h 2520000"/>
                <a:gd name="connsiteX59" fmla="*/ 1738743 w 2520000"/>
                <a:gd name="connsiteY59" fmla="*/ 2256645 h 2520000"/>
                <a:gd name="connsiteX60" fmla="*/ 1690785 w 2520000"/>
                <a:gd name="connsiteY60" fmla="*/ 2279748 h 2520000"/>
                <a:gd name="connsiteX61" fmla="*/ 1626212 w 2520000"/>
                <a:gd name="connsiteY61" fmla="*/ 2303382 h 2520000"/>
                <a:gd name="connsiteX62" fmla="*/ 1631572 w 2520000"/>
                <a:gd name="connsiteY62" fmla="*/ 2464154 h 2520000"/>
                <a:gd name="connsiteX63" fmla="*/ 1539823 w 2520000"/>
                <a:gd name="connsiteY63" fmla="*/ 2487745 h 2520000"/>
                <a:gd name="connsiteX64" fmla="*/ 1464719 w 2520000"/>
                <a:gd name="connsiteY64" fmla="*/ 2347031 h 2520000"/>
                <a:gd name="connsiteX65" fmla="*/ 1373156 w 2520000"/>
                <a:gd name="connsiteY65" fmla="*/ 2361005 h 2520000"/>
                <a:gd name="connsiteX66" fmla="*/ 1343719 w 2520000"/>
                <a:gd name="connsiteY66" fmla="*/ 2362492 h 2520000"/>
                <a:gd name="connsiteX67" fmla="*/ 1307651 w 2520000"/>
                <a:gd name="connsiteY67" fmla="*/ 2517594 h 2520000"/>
                <a:gd name="connsiteX68" fmla="*/ 1260000 w 2520000"/>
                <a:gd name="connsiteY68" fmla="*/ 2520000 h 2520000"/>
                <a:gd name="connsiteX69" fmla="*/ 1212350 w 2520000"/>
                <a:gd name="connsiteY69" fmla="*/ 2517594 h 2520000"/>
                <a:gd name="connsiteX70" fmla="*/ 1176282 w 2520000"/>
                <a:gd name="connsiteY70" fmla="*/ 2362492 h 2520000"/>
                <a:gd name="connsiteX71" fmla="*/ 1146845 w 2520000"/>
                <a:gd name="connsiteY71" fmla="*/ 2361005 h 2520000"/>
                <a:gd name="connsiteX72" fmla="*/ 1055281 w 2520000"/>
                <a:gd name="connsiteY72" fmla="*/ 2347031 h 2520000"/>
                <a:gd name="connsiteX73" fmla="*/ 980177 w 2520000"/>
                <a:gd name="connsiteY73" fmla="*/ 2487745 h 2520000"/>
                <a:gd name="connsiteX74" fmla="*/ 888429 w 2520000"/>
                <a:gd name="connsiteY74" fmla="*/ 2464154 h 2520000"/>
                <a:gd name="connsiteX75" fmla="*/ 893788 w 2520000"/>
                <a:gd name="connsiteY75" fmla="*/ 2303382 h 2520000"/>
                <a:gd name="connsiteX76" fmla="*/ 829215 w 2520000"/>
                <a:gd name="connsiteY76" fmla="*/ 2279748 h 2520000"/>
                <a:gd name="connsiteX77" fmla="*/ 781257 w 2520000"/>
                <a:gd name="connsiteY77" fmla="*/ 2256645 h 2520000"/>
                <a:gd name="connsiteX78" fmla="*/ 671642 w 2520000"/>
                <a:gd name="connsiteY78" fmla="*/ 2373818 h 2520000"/>
                <a:gd name="connsiteX79" fmla="*/ 659409 w 2520000"/>
                <a:gd name="connsiteY79" fmla="*/ 2367925 h 2520000"/>
                <a:gd name="connsiteX80" fmla="*/ 589826 w 2520000"/>
                <a:gd name="connsiteY80" fmla="*/ 2325652 h 2520000"/>
                <a:gd name="connsiteX81" fmla="*/ 635990 w 2520000"/>
                <a:gd name="connsiteY81" fmla="*/ 2173796 h 2520000"/>
                <a:gd name="connsiteX82" fmla="*/ 556024 w 2520000"/>
                <a:gd name="connsiteY82" fmla="*/ 2113998 h 2520000"/>
                <a:gd name="connsiteX83" fmla="*/ 539414 w 2520000"/>
                <a:gd name="connsiteY83" fmla="*/ 2098902 h 2520000"/>
                <a:gd name="connsiteX84" fmla="*/ 404324 w 2520000"/>
                <a:gd name="connsiteY84" fmla="*/ 2183018 h 2520000"/>
                <a:gd name="connsiteX85" fmla="*/ 369046 w 2520000"/>
                <a:gd name="connsiteY85" fmla="*/ 2150955 h 2520000"/>
                <a:gd name="connsiteX86" fmla="*/ 336983 w 2520000"/>
                <a:gd name="connsiteY86" fmla="*/ 2115677 h 2520000"/>
                <a:gd name="connsiteX87" fmla="*/ 421099 w 2520000"/>
                <a:gd name="connsiteY87" fmla="*/ 1980586 h 2520000"/>
                <a:gd name="connsiteX88" fmla="*/ 406002 w 2520000"/>
                <a:gd name="connsiteY88" fmla="*/ 1963976 h 2520000"/>
                <a:gd name="connsiteX89" fmla="*/ 346205 w 2520000"/>
                <a:gd name="connsiteY89" fmla="*/ 1884010 h 2520000"/>
                <a:gd name="connsiteX90" fmla="*/ 194348 w 2520000"/>
                <a:gd name="connsiteY90" fmla="*/ 1930174 h 2520000"/>
                <a:gd name="connsiteX91" fmla="*/ 152075 w 2520000"/>
                <a:gd name="connsiteY91" fmla="*/ 1860591 h 2520000"/>
                <a:gd name="connsiteX92" fmla="*/ 146183 w 2520000"/>
                <a:gd name="connsiteY92" fmla="*/ 1848358 h 2520000"/>
                <a:gd name="connsiteX93" fmla="*/ 263355 w 2520000"/>
                <a:gd name="connsiteY93" fmla="*/ 1738743 h 2520000"/>
                <a:gd name="connsiteX94" fmla="*/ 240253 w 2520000"/>
                <a:gd name="connsiteY94" fmla="*/ 1690785 h 2520000"/>
                <a:gd name="connsiteX95" fmla="*/ 216619 w 2520000"/>
                <a:gd name="connsiteY95" fmla="*/ 1626212 h 2520000"/>
                <a:gd name="connsiteX96" fmla="*/ 55847 w 2520000"/>
                <a:gd name="connsiteY96" fmla="*/ 1631572 h 2520000"/>
                <a:gd name="connsiteX97" fmla="*/ 32256 w 2520000"/>
                <a:gd name="connsiteY97" fmla="*/ 1539823 h 2520000"/>
                <a:gd name="connsiteX98" fmla="*/ 172969 w 2520000"/>
                <a:gd name="connsiteY98" fmla="*/ 1464719 h 2520000"/>
                <a:gd name="connsiteX99" fmla="*/ 158995 w 2520000"/>
                <a:gd name="connsiteY99" fmla="*/ 1373156 h 2520000"/>
                <a:gd name="connsiteX100" fmla="*/ 157509 w 2520000"/>
                <a:gd name="connsiteY100" fmla="*/ 1343719 h 2520000"/>
                <a:gd name="connsiteX101" fmla="*/ 2406 w 2520000"/>
                <a:gd name="connsiteY101" fmla="*/ 1307650 h 2520000"/>
                <a:gd name="connsiteX102" fmla="*/ 0 w 2520000"/>
                <a:gd name="connsiteY102" fmla="*/ 1260000 h 2520000"/>
                <a:gd name="connsiteX103" fmla="*/ 2406 w 2520000"/>
                <a:gd name="connsiteY103" fmla="*/ 1212350 h 2520000"/>
                <a:gd name="connsiteX104" fmla="*/ 157509 w 2520000"/>
                <a:gd name="connsiteY104" fmla="*/ 1176282 h 2520000"/>
                <a:gd name="connsiteX105" fmla="*/ 158995 w 2520000"/>
                <a:gd name="connsiteY105" fmla="*/ 1146845 h 2520000"/>
                <a:gd name="connsiteX106" fmla="*/ 172969 w 2520000"/>
                <a:gd name="connsiteY106" fmla="*/ 1055281 h 2520000"/>
                <a:gd name="connsiteX107" fmla="*/ 32256 w 2520000"/>
                <a:gd name="connsiteY107" fmla="*/ 980177 h 2520000"/>
                <a:gd name="connsiteX108" fmla="*/ 55847 w 2520000"/>
                <a:gd name="connsiteY108" fmla="*/ 888428 h 2520000"/>
                <a:gd name="connsiteX109" fmla="*/ 216619 w 2520000"/>
                <a:gd name="connsiteY109" fmla="*/ 893788 h 2520000"/>
                <a:gd name="connsiteX110" fmla="*/ 240253 w 2520000"/>
                <a:gd name="connsiteY110" fmla="*/ 829215 h 2520000"/>
                <a:gd name="connsiteX111" fmla="*/ 263355 w 2520000"/>
                <a:gd name="connsiteY111" fmla="*/ 781257 h 2520000"/>
                <a:gd name="connsiteX112" fmla="*/ 146183 w 2520000"/>
                <a:gd name="connsiteY112" fmla="*/ 671642 h 2520000"/>
                <a:gd name="connsiteX113" fmla="*/ 152075 w 2520000"/>
                <a:gd name="connsiteY113" fmla="*/ 659409 h 2520000"/>
                <a:gd name="connsiteX114" fmla="*/ 194348 w 2520000"/>
                <a:gd name="connsiteY114" fmla="*/ 589826 h 2520000"/>
                <a:gd name="connsiteX115" fmla="*/ 346205 w 2520000"/>
                <a:gd name="connsiteY115" fmla="*/ 635990 h 2520000"/>
                <a:gd name="connsiteX116" fmla="*/ 406002 w 2520000"/>
                <a:gd name="connsiteY116" fmla="*/ 556024 h 2520000"/>
                <a:gd name="connsiteX117" fmla="*/ 421099 w 2520000"/>
                <a:gd name="connsiteY117" fmla="*/ 539414 h 2520000"/>
                <a:gd name="connsiteX118" fmla="*/ 336983 w 2520000"/>
                <a:gd name="connsiteY118" fmla="*/ 404324 h 2520000"/>
                <a:gd name="connsiteX119" fmla="*/ 369046 w 2520000"/>
                <a:gd name="connsiteY119" fmla="*/ 369046 h 2520000"/>
                <a:gd name="connsiteX120" fmla="*/ 404324 w 2520000"/>
                <a:gd name="connsiteY120" fmla="*/ 336982 h 2520000"/>
                <a:gd name="connsiteX121" fmla="*/ 539414 w 2520000"/>
                <a:gd name="connsiteY121" fmla="*/ 421098 h 2520000"/>
                <a:gd name="connsiteX122" fmla="*/ 556024 w 2520000"/>
                <a:gd name="connsiteY122" fmla="*/ 406002 h 2520000"/>
                <a:gd name="connsiteX123" fmla="*/ 635990 w 2520000"/>
                <a:gd name="connsiteY123" fmla="*/ 346205 h 2520000"/>
                <a:gd name="connsiteX124" fmla="*/ 589826 w 2520000"/>
                <a:gd name="connsiteY124" fmla="*/ 194348 h 2520000"/>
                <a:gd name="connsiteX125" fmla="*/ 659409 w 2520000"/>
                <a:gd name="connsiteY125" fmla="*/ 152075 h 2520000"/>
                <a:gd name="connsiteX126" fmla="*/ 671642 w 2520000"/>
                <a:gd name="connsiteY126" fmla="*/ 146182 h 2520000"/>
                <a:gd name="connsiteX127" fmla="*/ 781257 w 2520000"/>
                <a:gd name="connsiteY127" fmla="*/ 263355 h 2520000"/>
                <a:gd name="connsiteX128" fmla="*/ 829215 w 2520000"/>
                <a:gd name="connsiteY128" fmla="*/ 240253 h 2520000"/>
                <a:gd name="connsiteX129" fmla="*/ 893788 w 2520000"/>
                <a:gd name="connsiteY129" fmla="*/ 216619 h 2520000"/>
                <a:gd name="connsiteX130" fmla="*/ 888429 w 2520000"/>
                <a:gd name="connsiteY130" fmla="*/ 55847 h 2520000"/>
                <a:gd name="connsiteX131" fmla="*/ 980177 w 2520000"/>
                <a:gd name="connsiteY131" fmla="*/ 32256 h 2520000"/>
                <a:gd name="connsiteX132" fmla="*/ 1055281 w 2520000"/>
                <a:gd name="connsiteY132" fmla="*/ 172969 h 2520000"/>
                <a:gd name="connsiteX133" fmla="*/ 1146845 w 2520000"/>
                <a:gd name="connsiteY133" fmla="*/ 158995 h 2520000"/>
                <a:gd name="connsiteX134" fmla="*/ 1176282 w 2520000"/>
                <a:gd name="connsiteY134" fmla="*/ 157509 h 2520000"/>
                <a:gd name="connsiteX135" fmla="*/ 1212351 w 2520000"/>
                <a:gd name="connsiteY135" fmla="*/ 2406 h 25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</a:cxnLst>
              <a:rect l="l" t="t" r="r" b="b"/>
              <a:pathLst>
                <a:path w="2520000" h="2520000">
                  <a:moveTo>
                    <a:pt x="1260000" y="0"/>
                  </a:moveTo>
                  <a:lnTo>
                    <a:pt x="1307651" y="2406"/>
                  </a:lnTo>
                  <a:lnTo>
                    <a:pt x="1343719" y="157509"/>
                  </a:lnTo>
                  <a:lnTo>
                    <a:pt x="1373156" y="158995"/>
                  </a:lnTo>
                  <a:lnTo>
                    <a:pt x="1464719" y="172969"/>
                  </a:lnTo>
                  <a:lnTo>
                    <a:pt x="1539823" y="32256"/>
                  </a:lnTo>
                  <a:lnTo>
                    <a:pt x="1631572" y="55847"/>
                  </a:lnTo>
                  <a:lnTo>
                    <a:pt x="1626212" y="216619"/>
                  </a:lnTo>
                  <a:lnTo>
                    <a:pt x="1690785" y="240253"/>
                  </a:lnTo>
                  <a:lnTo>
                    <a:pt x="1738743" y="263355"/>
                  </a:lnTo>
                  <a:lnTo>
                    <a:pt x="1848358" y="146182"/>
                  </a:lnTo>
                  <a:lnTo>
                    <a:pt x="1860591" y="152075"/>
                  </a:lnTo>
                  <a:lnTo>
                    <a:pt x="1930174" y="194348"/>
                  </a:lnTo>
                  <a:lnTo>
                    <a:pt x="1884010" y="346205"/>
                  </a:lnTo>
                  <a:lnTo>
                    <a:pt x="1963976" y="406002"/>
                  </a:lnTo>
                  <a:lnTo>
                    <a:pt x="1980587" y="421098"/>
                  </a:lnTo>
                  <a:lnTo>
                    <a:pt x="2115676" y="336982"/>
                  </a:lnTo>
                  <a:lnTo>
                    <a:pt x="2150955" y="369046"/>
                  </a:lnTo>
                  <a:lnTo>
                    <a:pt x="2183018" y="404324"/>
                  </a:lnTo>
                  <a:lnTo>
                    <a:pt x="2098902" y="539414"/>
                  </a:lnTo>
                  <a:lnTo>
                    <a:pt x="2113998" y="556024"/>
                  </a:lnTo>
                  <a:lnTo>
                    <a:pt x="2173796" y="635990"/>
                  </a:lnTo>
                  <a:lnTo>
                    <a:pt x="2325652" y="589826"/>
                  </a:lnTo>
                  <a:lnTo>
                    <a:pt x="2367925" y="659409"/>
                  </a:lnTo>
                  <a:lnTo>
                    <a:pt x="2373818" y="671642"/>
                  </a:lnTo>
                  <a:lnTo>
                    <a:pt x="2256645" y="781257"/>
                  </a:lnTo>
                  <a:lnTo>
                    <a:pt x="2279748" y="829215"/>
                  </a:lnTo>
                  <a:lnTo>
                    <a:pt x="2303382" y="893788"/>
                  </a:lnTo>
                  <a:lnTo>
                    <a:pt x="2464154" y="888428"/>
                  </a:lnTo>
                  <a:lnTo>
                    <a:pt x="2487745" y="980177"/>
                  </a:lnTo>
                  <a:lnTo>
                    <a:pt x="2347031" y="1055281"/>
                  </a:lnTo>
                  <a:lnTo>
                    <a:pt x="2361005" y="1146845"/>
                  </a:lnTo>
                  <a:lnTo>
                    <a:pt x="2362492" y="1176282"/>
                  </a:lnTo>
                  <a:lnTo>
                    <a:pt x="2517594" y="1212350"/>
                  </a:lnTo>
                  <a:lnTo>
                    <a:pt x="2520000" y="1260000"/>
                  </a:lnTo>
                  <a:lnTo>
                    <a:pt x="2517594" y="1307651"/>
                  </a:lnTo>
                  <a:lnTo>
                    <a:pt x="2362492" y="1343719"/>
                  </a:lnTo>
                  <a:lnTo>
                    <a:pt x="2361005" y="1373156"/>
                  </a:lnTo>
                  <a:lnTo>
                    <a:pt x="2347031" y="1464719"/>
                  </a:lnTo>
                  <a:lnTo>
                    <a:pt x="2487745" y="1539823"/>
                  </a:lnTo>
                  <a:lnTo>
                    <a:pt x="2464154" y="1631572"/>
                  </a:lnTo>
                  <a:lnTo>
                    <a:pt x="2303382" y="1626212"/>
                  </a:lnTo>
                  <a:lnTo>
                    <a:pt x="2279748" y="1690785"/>
                  </a:lnTo>
                  <a:lnTo>
                    <a:pt x="2256645" y="1738743"/>
                  </a:lnTo>
                  <a:lnTo>
                    <a:pt x="2373818" y="1848358"/>
                  </a:lnTo>
                  <a:lnTo>
                    <a:pt x="2367925" y="1860591"/>
                  </a:lnTo>
                  <a:lnTo>
                    <a:pt x="2325652" y="1930174"/>
                  </a:lnTo>
                  <a:lnTo>
                    <a:pt x="2173796" y="1884010"/>
                  </a:lnTo>
                  <a:lnTo>
                    <a:pt x="2113998" y="1963976"/>
                  </a:lnTo>
                  <a:lnTo>
                    <a:pt x="2098902" y="1980586"/>
                  </a:lnTo>
                  <a:lnTo>
                    <a:pt x="2183018" y="2115676"/>
                  </a:lnTo>
                  <a:lnTo>
                    <a:pt x="2150955" y="2150955"/>
                  </a:lnTo>
                  <a:lnTo>
                    <a:pt x="2115676" y="2183018"/>
                  </a:lnTo>
                  <a:lnTo>
                    <a:pt x="1980586" y="2098902"/>
                  </a:lnTo>
                  <a:lnTo>
                    <a:pt x="1963976" y="2113998"/>
                  </a:lnTo>
                  <a:lnTo>
                    <a:pt x="1884011" y="2173796"/>
                  </a:lnTo>
                  <a:lnTo>
                    <a:pt x="1930175" y="2325652"/>
                  </a:lnTo>
                  <a:lnTo>
                    <a:pt x="1860591" y="2367925"/>
                  </a:lnTo>
                  <a:lnTo>
                    <a:pt x="1848358" y="2373818"/>
                  </a:lnTo>
                  <a:lnTo>
                    <a:pt x="1738743" y="2256645"/>
                  </a:lnTo>
                  <a:lnTo>
                    <a:pt x="1690785" y="2279748"/>
                  </a:lnTo>
                  <a:lnTo>
                    <a:pt x="1626212" y="2303382"/>
                  </a:lnTo>
                  <a:lnTo>
                    <a:pt x="1631572" y="2464154"/>
                  </a:lnTo>
                  <a:lnTo>
                    <a:pt x="1539823" y="2487745"/>
                  </a:lnTo>
                  <a:lnTo>
                    <a:pt x="1464719" y="2347031"/>
                  </a:lnTo>
                  <a:lnTo>
                    <a:pt x="1373156" y="2361005"/>
                  </a:lnTo>
                  <a:lnTo>
                    <a:pt x="1343719" y="2362492"/>
                  </a:lnTo>
                  <a:lnTo>
                    <a:pt x="1307651" y="2517594"/>
                  </a:lnTo>
                  <a:lnTo>
                    <a:pt x="1260000" y="2520000"/>
                  </a:lnTo>
                  <a:lnTo>
                    <a:pt x="1212350" y="2517594"/>
                  </a:lnTo>
                  <a:lnTo>
                    <a:pt x="1176282" y="2362492"/>
                  </a:lnTo>
                  <a:lnTo>
                    <a:pt x="1146845" y="2361005"/>
                  </a:lnTo>
                  <a:lnTo>
                    <a:pt x="1055281" y="2347031"/>
                  </a:lnTo>
                  <a:lnTo>
                    <a:pt x="980177" y="2487745"/>
                  </a:lnTo>
                  <a:lnTo>
                    <a:pt x="888429" y="2464154"/>
                  </a:lnTo>
                  <a:lnTo>
                    <a:pt x="893788" y="2303382"/>
                  </a:lnTo>
                  <a:lnTo>
                    <a:pt x="829215" y="2279748"/>
                  </a:lnTo>
                  <a:lnTo>
                    <a:pt x="781257" y="2256645"/>
                  </a:lnTo>
                  <a:lnTo>
                    <a:pt x="671642" y="2373818"/>
                  </a:lnTo>
                  <a:lnTo>
                    <a:pt x="659409" y="2367925"/>
                  </a:lnTo>
                  <a:lnTo>
                    <a:pt x="589826" y="2325652"/>
                  </a:lnTo>
                  <a:lnTo>
                    <a:pt x="635990" y="2173796"/>
                  </a:lnTo>
                  <a:lnTo>
                    <a:pt x="556024" y="2113998"/>
                  </a:lnTo>
                  <a:lnTo>
                    <a:pt x="539414" y="2098902"/>
                  </a:lnTo>
                  <a:lnTo>
                    <a:pt x="404324" y="2183018"/>
                  </a:lnTo>
                  <a:lnTo>
                    <a:pt x="369046" y="2150955"/>
                  </a:lnTo>
                  <a:lnTo>
                    <a:pt x="336983" y="2115677"/>
                  </a:lnTo>
                  <a:lnTo>
                    <a:pt x="421099" y="1980586"/>
                  </a:lnTo>
                  <a:lnTo>
                    <a:pt x="406002" y="1963976"/>
                  </a:lnTo>
                  <a:lnTo>
                    <a:pt x="346205" y="1884010"/>
                  </a:lnTo>
                  <a:lnTo>
                    <a:pt x="194348" y="1930174"/>
                  </a:lnTo>
                  <a:lnTo>
                    <a:pt x="152075" y="1860591"/>
                  </a:lnTo>
                  <a:lnTo>
                    <a:pt x="146183" y="1848358"/>
                  </a:lnTo>
                  <a:lnTo>
                    <a:pt x="263355" y="1738743"/>
                  </a:lnTo>
                  <a:lnTo>
                    <a:pt x="240253" y="1690785"/>
                  </a:lnTo>
                  <a:lnTo>
                    <a:pt x="216619" y="1626212"/>
                  </a:lnTo>
                  <a:lnTo>
                    <a:pt x="55847" y="1631572"/>
                  </a:lnTo>
                  <a:lnTo>
                    <a:pt x="32256" y="1539823"/>
                  </a:lnTo>
                  <a:lnTo>
                    <a:pt x="172969" y="1464719"/>
                  </a:lnTo>
                  <a:lnTo>
                    <a:pt x="158995" y="1373156"/>
                  </a:lnTo>
                  <a:lnTo>
                    <a:pt x="157509" y="1343719"/>
                  </a:lnTo>
                  <a:lnTo>
                    <a:pt x="2406" y="1307650"/>
                  </a:lnTo>
                  <a:lnTo>
                    <a:pt x="0" y="1260000"/>
                  </a:lnTo>
                  <a:lnTo>
                    <a:pt x="2406" y="1212350"/>
                  </a:lnTo>
                  <a:lnTo>
                    <a:pt x="157509" y="1176282"/>
                  </a:lnTo>
                  <a:lnTo>
                    <a:pt x="158995" y="1146845"/>
                  </a:lnTo>
                  <a:lnTo>
                    <a:pt x="172969" y="1055281"/>
                  </a:lnTo>
                  <a:lnTo>
                    <a:pt x="32256" y="980177"/>
                  </a:lnTo>
                  <a:lnTo>
                    <a:pt x="55847" y="888428"/>
                  </a:lnTo>
                  <a:lnTo>
                    <a:pt x="216619" y="893788"/>
                  </a:lnTo>
                  <a:lnTo>
                    <a:pt x="240253" y="829215"/>
                  </a:lnTo>
                  <a:lnTo>
                    <a:pt x="263355" y="781257"/>
                  </a:lnTo>
                  <a:lnTo>
                    <a:pt x="146183" y="671642"/>
                  </a:lnTo>
                  <a:lnTo>
                    <a:pt x="152075" y="659409"/>
                  </a:lnTo>
                  <a:lnTo>
                    <a:pt x="194348" y="589826"/>
                  </a:lnTo>
                  <a:lnTo>
                    <a:pt x="346205" y="635990"/>
                  </a:lnTo>
                  <a:lnTo>
                    <a:pt x="406002" y="556024"/>
                  </a:lnTo>
                  <a:lnTo>
                    <a:pt x="421099" y="539414"/>
                  </a:lnTo>
                  <a:lnTo>
                    <a:pt x="336983" y="404324"/>
                  </a:lnTo>
                  <a:lnTo>
                    <a:pt x="369046" y="369046"/>
                  </a:lnTo>
                  <a:lnTo>
                    <a:pt x="404324" y="336982"/>
                  </a:lnTo>
                  <a:lnTo>
                    <a:pt x="539414" y="421098"/>
                  </a:lnTo>
                  <a:lnTo>
                    <a:pt x="556024" y="406002"/>
                  </a:lnTo>
                  <a:lnTo>
                    <a:pt x="635990" y="346205"/>
                  </a:lnTo>
                  <a:lnTo>
                    <a:pt x="589826" y="194348"/>
                  </a:lnTo>
                  <a:lnTo>
                    <a:pt x="659409" y="152075"/>
                  </a:lnTo>
                  <a:lnTo>
                    <a:pt x="671642" y="146182"/>
                  </a:lnTo>
                  <a:lnTo>
                    <a:pt x="781257" y="263355"/>
                  </a:lnTo>
                  <a:lnTo>
                    <a:pt x="829215" y="240253"/>
                  </a:lnTo>
                  <a:lnTo>
                    <a:pt x="893788" y="216619"/>
                  </a:lnTo>
                  <a:lnTo>
                    <a:pt x="888429" y="55847"/>
                  </a:lnTo>
                  <a:lnTo>
                    <a:pt x="980177" y="32256"/>
                  </a:lnTo>
                  <a:lnTo>
                    <a:pt x="1055281" y="172969"/>
                  </a:lnTo>
                  <a:lnTo>
                    <a:pt x="1146845" y="158995"/>
                  </a:lnTo>
                  <a:lnTo>
                    <a:pt x="1176282" y="157509"/>
                  </a:lnTo>
                  <a:lnTo>
                    <a:pt x="1212351" y="2406"/>
                  </a:lnTo>
                  <a:close/>
                </a:path>
              </a:pathLst>
            </a:custGeom>
            <a:gradFill flip="none" rotWithShape="1">
              <a:gsLst>
                <a:gs pos="20000">
                  <a:srgbClr val="4E8542"/>
                </a:gs>
                <a:gs pos="80000">
                  <a:srgbClr val="4E8542">
                    <a:lumMod val="50000"/>
                  </a:srgbClr>
                </a:gs>
              </a:gsLst>
              <a:lin ang="810000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38" name="Круг: прозрачная заливка 28">
              <a:extLst>
                <a:ext uri="{FF2B5EF4-FFF2-40B4-BE49-F238E27FC236}">
                  <a16:creationId xmlns="" xmlns:a16="http://schemas.microsoft.com/office/drawing/2014/main" id="{82A37B77-65EB-44B7-8D42-222547E5DD18}"/>
                </a:ext>
              </a:extLst>
            </p:cNvPr>
            <p:cNvSpPr/>
            <p:nvPr/>
          </p:nvSpPr>
          <p:spPr>
            <a:xfrm>
              <a:off x="5117250" y="2450250"/>
              <a:ext cx="1957500" cy="1957500"/>
            </a:xfrm>
            <a:prstGeom prst="donut">
              <a:avLst>
                <a:gd name="adj" fmla="val 3194"/>
              </a:avLst>
            </a:prstGeom>
            <a:gradFill flip="none" rotWithShape="1">
              <a:gsLst>
                <a:gs pos="20000">
                  <a:srgbClr val="4E8542"/>
                </a:gs>
                <a:gs pos="80000">
                  <a:srgbClr val="4E8542">
                    <a:lumMod val="50000"/>
                  </a:srgbClr>
                </a:gs>
              </a:gsLst>
              <a:lin ang="17400000" scaled="0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39" name="Овал 38">
              <a:extLst>
                <a:ext uri="{FF2B5EF4-FFF2-40B4-BE49-F238E27FC236}">
                  <a16:creationId xmlns="" xmlns:a16="http://schemas.microsoft.com/office/drawing/2014/main" id="{4D8D9D56-CF02-419F-AE52-2933A8D9462E}"/>
                </a:ext>
              </a:extLst>
            </p:cNvPr>
            <p:cNvSpPr/>
            <p:nvPr/>
          </p:nvSpPr>
          <p:spPr>
            <a:xfrm>
              <a:off x="5173500" y="2506500"/>
              <a:ext cx="1845000" cy="18450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>
              <a:innerShdw blurRad="508000">
                <a:prstClr val="black"/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40" name="Круг: прозрачная заливка 30">
              <a:extLst>
                <a:ext uri="{FF2B5EF4-FFF2-40B4-BE49-F238E27FC236}">
                  <a16:creationId xmlns="" xmlns:a16="http://schemas.microsoft.com/office/drawing/2014/main" id="{42055B3F-E538-456B-8632-D0FA48039828}"/>
                </a:ext>
              </a:extLst>
            </p:cNvPr>
            <p:cNvSpPr/>
            <p:nvPr/>
          </p:nvSpPr>
          <p:spPr>
            <a:xfrm>
              <a:off x="5173500" y="2506500"/>
              <a:ext cx="1845000" cy="1845000"/>
            </a:xfrm>
            <a:prstGeom prst="donut">
              <a:avLst>
                <a:gd name="adj" fmla="val 3194"/>
              </a:avLst>
            </a:prstGeom>
            <a:gradFill flip="none" rotWithShape="1">
              <a:gsLst>
                <a:gs pos="20000">
                  <a:srgbClr val="4E8542"/>
                </a:gs>
                <a:gs pos="80000">
                  <a:srgbClr val="4E8542">
                    <a:lumMod val="50000"/>
                  </a:srgbClr>
                </a:gs>
              </a:gsLst>
              <a:lin ang="810000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1" name="Группа 40">
            <a:extLst>
              <a:ext uri="{FF2B5EF4-FFF2-40B4-BE49-F238E27FC236}">
                <a16:creationId xmlns="" xmlns:a16="http://schemas.microsoft.com/office/drawing/2014/main" id="{5DEB7FFB-686C-49F0-849E-7FAAD1D3B0C0}"/>
              </a:ext>
            </a:extLst>
          </p:cNvPr>
          <p:cNvGrpSpPr/>
          <p:nvPr/>
        </p:nvGrpSpPr>
        <p:grpSpPr>
          <a:xfrm>
            <a:off x="9108451" y="1641189"/>
            <a:ext cx="2700000" cy="2025000"/>
            <a:chOff x="4836000" y="2169000"/>
            <a:chExt cx="2520000" cy="2520000"/>
          </a:xfrm>
        </p:grpSpPr>
        <p:sp>
          <p:nvSpPr>
            <p:cNvPr id="42" name="Овал 41">
              <a:extLst>
                <a:ext uri="{FF2B5EF4-FFF2-40B4-BE49-F238E27FC236}">
                  <a16:creationId xmlns="" xmlns:a16="http://schemas.microsoft.com/office/drawing/2014/main" id="{71F0FA79-D626-4BA4-AAB8-413341B69126}"/>
                </a:ext>
              </a:extLst>
            </p:cNvPr>
            <p:cNvSpPr/>
            <p:nvPr/>
          </p:nvSpPr>
          <p:spPr>
            <a:xfrm>
              <a:off x="5117250" y="2450250"/>
              <a:ext cx="1957500" cy="1957500"/>
            </a:xfrm>
            <a:prstGeom prst="ellipse">
              <a:avLst/>
            </a:prstGeom>
            <a:solidFill>
              <a:srgbClr val="F07F0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44" name="Полилиния: фигура 33">
              <a:extLst>
                <a:ext uri="{FF2B5EF4-FFF2-40B4-BE49-F238E27FC236}">
                  <a16:creationId xmlns="" xmlns:a16="http://schemas.microsoft.com/office/drawing/2014/main" id="{ECC2FA00-CBC5-4E21-ABF9-BE3DE17A474A}"/>
                </a:ext>
              </a:extLst>
            </p:cNvPr>
            <p:cNvSpPr/>
            <p:nvPr/>
          </p:nvSpPr>
          <p:spPr>
            <a:xfrm>
              <a:off x="4836000" y="2169000"/>
              <a:ext cx="2520000" cy="2520000"/>
            </a:xfrm>
            <a:custGeom>
              <a:avLst/>
              <a:gdLst>
                <a:gd name="connsiteX0" fmla="*/ 1260000 w 2520000"/>
                <a:gd name="connsiteY0" fmla="*/ 0 h 2520000"/>
                <a:gd name="connsiteX1" fmla="*/ 1307651 w 2520000"/>
                <a:gd name="connsiteY1" fmla="*/ 2406 h 2520000"/>
                <a:gd name="connsiteX2" fmla="*/ 1343719 w 2520000"/>
                <a:gd name="connsiteY2" fmla="*/ 157509 h 2520000"/>
                <a:gd name="connsiteX3" fmla="*/ 1373156 w 2520000"/>
                <a:gd name="connsiteY3" fmla="*/ 158995 h 2520000"/>
                <a:gd name="connsiteX4" fmla="*/ 1464719 w 2520000"/>
                <a:gd name="connsiteY4" fmla="*/ 172969 h 2520000"/>
                <a:gd name="connsiteX5" fmla="*/ 1539823 w 2520000"/>
                <a:gd name="connsiteY5" fmla="*/ 32256 h 2520000"/>
                <a:gd name="connsiteX6" fmla="*/ 1631572 w 2520000"/>
                <a:gd name="connsiteY6" fmla="*/ 55847 h 2520000"/>
                <a:gd name="connsiteX7" fmla="*/ 1626212 w 2520000"/>
                <a:gd name="connsiteY7" fmla="*/ 216619 h 2520000"/>
                <a:gd name="connsiteX8" fmla="*/ 1690785 w 2520000"/>
                <a:gd name="connsiteY8" fmla="*/ 240253 h 2520000"/>
                <a:gd name="connsiteX9" fmla="*/ 1738743 w 2520000"/>
                <a:gd name="connsiteY9" fmla="*/ 263355 h 2520000"/>
                <a:gd name="connsiteX10" fmla="*/ 1848358 w 2520000"/>
                <a:gd name="connsiteY10" fmla="*/ 146182 h 2520000"/>
                <a:gd name="connsiteX11" fmla="*/ 1860591 w 2520000"/>
                <a:gd name="connsiteY11" fmla="*/ 152075 h 2520000"/>
                <a:gd name="connsiteX12" fmla="*/ 1930174 w 2520000"/>
                <a:gd name="connsiteY12" fmla="*/ 194348 h 2520000"/>
                <a:gd name="connsiteX13" fmla="*/ 1884010 w 2520000"/>
                <a:gd name="connsiteY13" fmla="*/ 346205 h 2520000"/>
                <a:gd name="connsiteX14" fmla="*/ 1963976 w 2520000"/>
                <a:gd name="connsiteY14" fmla="*/ 406002 h 2520000"/>
                <a:gd name="connsiteX15" fmla="*/ 1980587 w 2520000"/>
                <a:gd name="connsiteY15" fmla="*/ 421098 h 2520000"/>
                <a:gd name="connsiteX16" fmla="*/ 2115676 w 2520000"/>
                <a:gd name="connsiteY16" fmla="*/ 336982 h 2520000"/>
                <a:gd name="connsiteX17" fmla="*/ 2150955 w 2520000"/>
                <a:gd name="connsiteY17" fmla="*/ 369046 h 2520000"/>
                <a:gd name="connsiteX18" fmla="*/ 2183018 w 2520000"/>
                <a:gd name="connsiteY18" fmla="*/ 404324 h 2520000"/>
                <a:gd name="connsiteX19" fmla="*/ 2098902 w 2520000"/>
                <a:gd name="connsiteY19" fmla="*/ 539414 h 2520000"/>
                <a:gd name="connsiteX20" fmla="*/ 2113998 w 2520000"/>
                <a:gd name="connsiteY20" fmla="*/ 556024 h 2520000"/>
                <a:gd name="connsiteX21" fmla="*/ 2173796 w 2520000"/>
                <a:gd name="connsiteY21" fmla="*/ 635990 h 2520000"/>
                <a:gd name="connsiteX22" fmla="*/ 2325652 w 2520000"/>
                <a:gd name="connsiteY22" fmla="*/ 589826 h 2520000"/>
                <a:gd name="connsiteX23" fmla="*/ 2367925 w 2520000"/>
                <a:gd name="connsiteY23" fmla="*/ 659409 h 2520000"/>
                <a:gd name="connsiteX24" fmla="*/ 2373818 w 2520000"/>
                <a:gd name="connsiteY24" fmla="*/ 671642 h 2520000"/>
                <a:gd name="connsiteX25" fmla="*/ 2256645 w 2520000"/>
                <a:gd name="connsiteY25" fmla="*/ 781257 h 2520000"/>
                <a:gd name="connsiteX26" fmla="*/ 2279748 w 2520000"/>
                <a:gd name="connsiteY26" fmla="*/ 829215 h 2520000"/>
                <a:gd name="connsiteX27" fmla="*/ 2303382 w 2520000"/>
                <a:gd name="connsiteY27" fmla="*/ 893788 h 2520000"/>
                <a:gd name="connsiteX28" fmla="*/ 2464154 w 2520000"/>
                <a:gd name="connsiteY28" fmla="*/ 888428 h 2520000"/>
                <a:gd name="connsiteX29" fmla="*/ 2487745 w 2520000"/>
                <a:gd name="connsiteY29" fmla="*/ 980177 h 2520000"/>
                <a:gd name="connsiteX30" fmla="*/ 2347031 w 2520000"/>
                <a:gd name="connsiteY30" fmla="*/ 1055281 h 2520000"/>
                <a:gd name="connsiteX31" fmla="*/ 2361005 w 2520000"/>
                <a:gd name="connsiteY31" fmla="*/ 1146845 h 2520000"/>
                <a:gd name="connsiteX32" fmla="*/ 2362492 w 2520000"/>
                <a:gd name="connsiteY32" fmla="*/ 1176282 h 2520000"/>
                <a:gd name="connsiteX33" fmla="*/ 2517594 w 2520000"/>
                <a:gd name="connsiteY33" fmla="*/ 1212350 h 2520000"/>
                <a:gd name="connsiteX34" fmla="*/ 2520000 w 2520000"/>
                <a:gd name="connsiteY34" fmla="*/ 1260000 h 2520000"/>
                <a:gd name="connsiteX35" fmla="*/ 2517594 w 2520000"/>
                <a:gd name="connsiteY35" fmla="*/ 1307651 h 2520000"/>
                <a:gd name="connsiteX36" fmla="*/ 2362492 w 2520000"/>
                <a:gd name="connsiteY36" fmla="*/ 1343719 h 2520000"/>
                <a:gd name="connsiteX37" fmla="*/ 2361005 w 2520000"/>
                <a:gd name="connsiteY37" fmla="*/ 1373156 h 2520000"/>
                <a:gd name="connsiteX38" fmla="*/ 2347031 w 2520000"/>
                <a:gd name="connsiteY38" fmla="*/ 1464719 h 2520000"/>
                <a:gd name="connsiteX39" fmla="*/ 2487745 w 2520000"/>
                <a:gd name="connsiteY39" fmla="*/ 1539823 h 2520000"/>
                <a:gd name="connsiteX40" fmla="*/ 2464154 w 2520000"/>
                <a:gd name="connsiteY40" fmla="*/ 1631572 h 2520000"/>
                <a:gd name="connsiteX41" fmla="*/ 2303382 w 2520000"/>
                <a:gd name="connsiteY41" fmla="*/ 1626212 h 2520000"/>
                <a:gd name="connsiteX42" fmla="*/ 2279748 w 2520000"/>
                <a:gd name="connsiteY42" fmla="*/ 1690785 h 2520000"/>
                <a:gd name="connsiteX43" fmla="*/ 2256645 w 2520000"/>
                <a:gd name="connsiteY43" fmla="*/ 1738743 h 2520000"/>
                <a:gd name="connsiteX44" fmla="*/ 2373818 w 2520000"/>
                <a:gd name="connsiteY44" fmla="*/ 1848358 h 2520000"/>
                <a:gd name="connsiteX45" fmla="*/ 2367925 w 2520000"/>
                <a:gd name="connsiteY45" fmla="*/ 1860591 h 2520000"/>
                <a:gd name="connsiteX46" fmla="*/ 2325652 w 2520000"/>
                <a:gd name="connsiteY46" fmla="*/ 1930174 h 2520000"/>
                <a:gd name="connsiteX47" fmla="*/ 2173796 w 2520000"/>
                <a:gd name="connsiteY47" fmla="*/ 1884010 h 2520000"/>
                <a:gd name="connsiteX48" fmla="*/ 2113998 w 2520000"/>
                <a:gd name="connsiteY48" fmla="*/ 1963976 h 2520000"/>
                <a:gd name="connsiteX49" fmla="*/ 2098902 w 2520000"/>
                <a:gd name="connsiteY49" fmla="*/ 1980586 h 2520000"/>
                <a:gd name="connsiteX50" fmla="*/ 2183018 w 2520000"/>
                <a:gd name="connsiteY50" fmla="*/ 2115676 h 2520000"/>
                <a:gd name="connsiteX51" fmla="*/ 2150955 w 2520000"/>
                <a:gd name="connsiteY51" fmla="*/ 2150955 h 2520000"/>
                <a:gd name="connsiteX52" fmla="*/ 2115676 w 2520000"/>
                <a:gd name="connsiteY52" fmla="*/ 2183018 h 2520000"/>
                <a:gd name="connsiteX53" fmla="*/ 1980586 w 2520000"/>
                <a:gd name="connsiteY53" fmla="*/ 2098902 h 2520000"/>
                <a:gd name="connsiteX54" fmla="*/ 1963976 w 2520000"/>
                <a:gd name="connsiteY54" fmla="*/ 2113998 h 2520000"/>
                <a:gd name="connsiteX55" fmla="*/ 1884011 w 2520000"/>
                <a:gd name="connsiteY55" fmla="*/ 2173796 h 2520000"/>
                <a:gd name="connsiteX56" fmla="*/ 1930175 w 2520000"/>
                <a:gd name="connsiteY56" fmla="*/ 2325652 h 2520000"/>
                <a:gd name="connsiteX57" fmla="*/ 1860591 w 2520000"/>
                <a:gd name="connsiteY57" fmla="*/ 2367925 h 2520000"/>
                <a:gd name="connsiteX58" fmla="*/ 1848358 w 2520000"/>
                <a:gd name="connsiteY58" fmla="*/ 2373818 h 2520000"/>
                <a:gd name="connsiteX59" fmla="*/ 1738743 w 2520000"/>
                <a:gd name="connsiteY59" fmla="*/ 2256645 h 2520000"/>
                <a:gd name="connsiteX60" fmla="*/ 1690785 w 2520000"/>
                <a:gd name="connsiteY60" fmla="*/ 2279748 h 2520000"/>
                <a:gd name="connsiteX61" fmla="*/ 1626212 w 2520000"/>
                <a:gd name="connsiteY61" fmla="*/ 2303382 h 2520000"/>
                <a:gd name="connsiteX62" fmla="*/ 1631572 w 2520000"/>
                <a:gd name="connsiteY62" fmla="*/ 2464154 h 2520000"/>
                <a:gd name="connsiteX63" fmla="*/ 1539823 w 2520000"/>
                <a:gd name="connsiteY63" fmla="*/ 2487745 h 2520000"/>
                <a:gd name="connsiteX64" fmla="*/ 1464719 w 2520000"/>
                <a:gd name="connsiteY64" fmla="*/ 2347031 h 2520000"/>
                <a:gd name="connsiteX65" fmla="*/ 1373156 w 2520000"/>
                <a:gd name="connsiteY65" fmla="*/ 2361005 h 2520000"/>
                <a:gd name="connsiteX66" fmla="*/ 1343719 w 2520000"/>
                <a:gd name="connsiteY66" fmla="*/ 2362492 h 2520000"/>
                <a:gd name="connsiteX67" fmla="*/ 1307651 w 2520000"/>
                <a:gd name="connsiteY67" fmla="*/ 2517594 h 2520000"/>
                <a:gd name="connsiteX68" fmla="*/ 1260000 w 2520000"/>
                <a:gd name="connsiteY68" fmla="*/ 2520000 h 2520000"/>
                <a:gd name="connsiteX69" fmla="*/ 1212350 w 2520000"/>
                <a:gd name="connsiteY69" fmla="*/ 2517594 h 2520000"/>
                <a:gd name="connsiteX70" fmla="*/ 1176282 w 2520000"/>
                <a:gd name="connsiteY70" fmla="*/ 2362492 h 2520000"/>
                <a:gd name="connsiteX71" fmla="*/ 1146845 w 2520000"/>
                <a:gd name="connsiteY71" fmla="*/ 2361005 h 2520000"/>
                <a:gd name="connsiteX72" fmla="*/ 1055281 w 2520000"/>
                <a:gd name="connsiteY72" fmla="*/ 2347031 h 2520000"/>
                <a:gd name="connsiteX73" fmla="*/ 980177 w 2520000"/>
                <a:gd name="connsiteY73" fmla="*/ 2487745 h 2520000"/>
                <a:gd name="connsiteX74" fmla="*/ 888429 w 2520000"/>
                <a:gd name="connsiteY74" fmla="*/ 2464154 h 2520000"/>
                <a:gd name="connsiteX75" fmla="*/ 893788 w 2520000"/>
                <a:gd name="connsiteY75" fmla="*/ 2303382 h 2520000"/>
                <a:gd name="connsiteX76" fmla="*/ 829215 w 2520000"/>
                <a:gd name="connsiteY76" fmla="*/ 2279748 h 2520000"/>
                <a:gd name="connsiteX77" fmla="*/ 781257 w 2520000"/>
                <a:gd name="connsiteY77" fmla="*/ 2256645 h 2520000"/>
                <a:gd name="connsiteX78" fmla="*/ 671642 w 2520000"/>
                <a:gd name="connsiteY78" fmla="*/ 2373818 h 2520000"/>
                <a:gd name="connsiteX79" fmla="*/ 659409 w 2520000"/>
                <a:gd name="connsiteY79" fmla="*/ 2367925 h 2520000"/>
                <a:gd name="connsiteX80" fmla="*/ 589826 w 2520000"/>
                <a:gd name="connsiteY80" fmla="*/ 2325652 h 2520000"/>
                <a:gd name="connsiteX81" fmla="*/ 635990 w 2520000"/>
                <a:gd name="connsiteY81" fmla="*/ 2173796 h 2520000"/>
                <a:gd name="connsiteX82" fmla="*/ 556024 w 2520000"/>
                <a:gd name="connsiteY82" fmla="*/ 2113998 h 2520000"/>
                <a:gd name="connsiteX83" fmla="*/ 539414 w 2520000"/>
                <a:gd name="connsiteY83" fmla="*/ 2098902 h 2520000"/>
                <a:gd name="connsiteX84" fmla="*/ 404324 w 2520000"/>
                <a:gd name="connsiteY84" fmla="*/ 2183018 h 2520000"/>
                <a:gd name="connsiteX85" fmla="*/ 369046 w 2520000"/>
                <a:gd name="connsiteY85" fmla="*/ 2150955 h 2520000"/>
                <a:gd name="connsiteX86" fmla="*/ 336983 w 2520000"/>
                <a:gd name="connsiteY86" fmla="*/ 2115677 h 2520000"/>
                <a:gd name="connsiteX87" fmla="*/ 421099 w 2520000"/>
                <a:gd name="connsiteY87" fmla="*/ 1980586 h 2520000"/>
                <a:gd name="connsiteX88" fmla="*/ 406002 w 2520000"/>
                <a:gd name="connsiteY88" fmla="*/ 1963976 h 2520000"/>
                <a:gd name="connsiteX89" fmla="*/ 346205 w 2520000"/>
                <a:gd name="connsiteY89" fmla="*/ 1884010 h 2520000"/>
                <a:gd name="connsiteX90" fmla="*/ 194348 w 2520000"/>
                <a:gd name="connsiteY90" fmla="*/ 1930174 h 2520000"/>
                <a:gd name="connsiteX91" fmla="*/ 152075 w 2520000"/>
                <a:gd name="connsiteY91" fmla="*/ 1860591 h 2520000"/>
                <a:gd name="connsiteX92" fmla="*/ 146183 w 2520000"/>
                <a:gd name="connsiteY92" fmla="*/ 1848358 h 2520000"/>
                <a:gd name="connsiteX93" fmla="*/ 263355 w 2520000"/>
                <a:gd name="connsiteY93" fmla="*/ 1738743 h 2520000"/>
                <a:gd name="connsiteX94" fmla="*/ 240253 w 2520000"/>
                <a:gd name="connsiteY94" fmla="*/ 1690785 h 2520000"/>
                <a:gd name="connsiteX95" fmla="*/ 216619 w 2520000"/>
                <a:gd name="connsiteY95" fmla="*/ 1626212 h 2520000"/>
                <a:gd name="connsiteX96" fmla="*/ 55847 w 2520000"/>
                <a:gd name="connsiteY96" fmla="*/ 1631572 h 2520000"/>
                <a:gd name="connsiteX97" fmla="*/ 32256 w 2520000"/>
                <a:gd name="connsiteY97" fmla="*/ 1539823 h 2520000"/>
                <a:gd name="connsiteX98" fmla="*/ 172969 w 2520000"/>
                <a:gd name="connsiteY98" fmla="*/ 1464719 h 2520000"/>
                <a:gd name="connsiteX99" fmla="*/ 158995 w 2520000"/>
                <a:gd name="connsiteY99" fmla="*/ 1373156 h 2520000"/>
                <a:gd name="connsiteX100" fmla="*/ 157509 w 2520000"/>
                <a:gd name="connsiteY100" fmla="*/ 1343719 h 2520000"/>
                <a:gd name="connsiteX101" fmla="*/ 2406 w 2520000"/>
                <a:gd name="connsiteY101" fmla="*/ 1307650 h 2520000"/>
                <a:gd name="connsiteX102" fmla="*/ 0 w 2520000"/>
                <a:gd name="connsiteY102" fmla="*/ 1260000 h 2520000"/>
                <a:gd name="connsiteX103" fmla="*/ 2406 w 2520000"/>
                <a:gd name="connsiteY103" fmla="*/ 1212350 h 2520000"/>
                <a:gd name="connsiteX104" fmla="*/ 157509 w 2520000"/>
                <a:gd name="connsiteY104" fmla="*/ 1176282 h 2520000"/>
                <a:gd name="connsiteX105" fmla="*/ 158995 w 2520000"/>
                <a:gd name="connsiteY105" fmla="*/ 1146845 h 2520000"/>
                <a:gd name="connsiteX106" fmla="*/ 172969 w 2520000"/>
                <a:gd name="connsiteY106" fmla="*/ 1055281 h 2520000"/>
                <a:gd name="connsiteX107" fmla="*/ 32256 w 2520000"/>
                <a:gd name="connsiteY107" fmla="*/ 980177 h 2520000"/>
                <a:gd name="connsiteX108" fmla="*/ 55847 w 2520000"/>
                <a:gd name="connsiteY108" fmla="*/ 888428 h 2520000"/>
                <a:gd name="connsiteX109" fmla="*/ 216619 w 2520000"/>
                <a:gd name="connsiteY109" fmla="*/ 893788 h 2520000"/>
                <a:gd name="connsiteX110" fmla="*/ 240253 w 2520000"/>
                <a:gd name="connsiteY110" fmla="*/ 829215 h 2520000"/>
                <a:gd name="connsiteX111" fmla="*/ 263355 w 2520000"/>
                <a:gd name="connsiteY111" fmla="*/ 781257 h 2520000"/>
                <a:gd name="connsiteX112" fmla="*/ 146183 w 2520000"/>
                <a:gd name="connsiteY112" fmla="*/ 671642 h 2520000"/>
                <a:gd name="connsiteX113" fmla="*/ 152075 w 2520000"/>
                <a:gd name="connsiteY113" fmla="*/ 659409 h 2520000"/>
                <a:gd name="connsiteX114" fmla="*/ 194348 w 2520000"/>
                <a:gd name="connsiteY114" fmla="*/ 589826 h 2520000"/>
                <a:gd name="connsiteX115" fmla="*/ 346205 w 2520000"/>
                <a:gd name="connsiteY115" fmla="*/ 635990 h 2520000"/>
                <a:gd name="connsiteX116" fmla="*/ 406002 w 2520000"/>
                <a:gd name="connsiteY116" fmla="*/ 556024 h 2520000"/>
                <a:gd name="connsiteX117" fmla="*/ 421099 w 2520000"/>
                <a:gd name="connsiteY117" fmla="*/ 539414 h 2520000"/>
                <a:gd name="connsiteX118" fmla="*/ 336983 w 2520000"/>
                <a:gd name="connsiteY118" fmla="*/ 404324 h 2520000"/>
                <a:gd name="connsiteX119" fmla="*/ 369046 w 2520000"/>
                <a:gd name="connsiteY119" fmla="*/ 369046 h 2520000"/>
                <a:gd name="connsiteX120" fmla="*/ 404324 w 2520000"/>
                <a:gd name="connsiteY120" fmla="*/ 336982 h 2520000"/>
                <a:gd name="connsiteX121" fmla="*/ 539414 w 2520000"/>
                <a:gd name="connsiteY121" fmla="*/ 421098 h 2520000"/>
                <a:gd name="connsiteX122" fmla="*/ 556024 w 2520000"/>
                <a:gd name="connsiteY122" fmla="*/ 406002 h 2520000"/>
                <a:gd name="connsiteX123" fmla="*/ 635990 w 2520000"/>
                <a:gd name="connsiteY123" fmla="*/ 346205 h 2520000"/>
                <a:gd name="connsiteX124" fmla="*/ 589826 w 2520000"/>
                <a:gd name="connsiteY124" fmla="*/ 194348 h 2520000"/>
                <a:gd name="connsiteX125" fmla="*/ 659409 w 2520000"/>
                <a:gd name="connsiteY125" fmla="*/ 152075 h 2520000"/>
                <a:gd name="connsiteX126" fmla="*/ 671642 w 2520000"/>
                <a:gd name="connsiteY126" fmla="*/ 146182 h 2520000"/>
                <a:gd name="connsiteX127" fmla="*/ 781257 w 2520000"/>
                <a:gd name="connsiteY127" fmla="*/ 263355 h 2520000"/>
                <a:gd name="connsiteX128" fmla="*/ 829215 w 2520000"/>
                <a:gd name="connsiteY128" fmla="*/ 240253 h 2520000"/>
                <a:gd name="connsiteX129" fmla="*/ 893788 w 2520000"/>
                <a:gd name="connsiteY129" fmla="*/ 216619 h 2520000"/>
                <a:gd name="connsiteX130" fmla="*/ 888429 w 2520000"/>
                <a:gd name="connsiteY130" fmla="*/ 55847 h 2520000"/>
                <a:gd name="connsiteX131" fmla="*/ 980177 w 2520000"/>
                <a:gd name="connsiteY131" fmla="*/ 32256 h 2520000"/>
                <a:gd name="connsiteX132" fmla="*/ 1055281 w 2520000"/>
                <a:gd name="connsiteY132" fmla="*/ 172969 h 2520000"/>
                <a:gd name="connsiteX133" fmla="*/ 1146845 w 2520000"/>
                <a:gd name="connsiteY133" fmla="*/ 158995 h 2520000"/>
                <a:gd name="connsiteX134" fmla="*/ 1176282 w 2520000"/>
                <a:gd name="connsiteY134" fmla="*/ 157509 h 2520000"/>
                <a:gd name="connsiteX135" fmla="*/ 1212351 w 2520000"/>
                <a:gd name="connsiteY135" fmla="*/ 2406 h 25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</a:cxnLst>
              <a:rect l="l" t="t" r="r" b="b"/>
              <a:pathLst>
                <a:path w="2520000" h="2520000">
                  <a:moveTo>
                    <a:pt x="1260000" y="0"/>
                  </a:moveTo>
                  <a:lnTo>
                    <a:pt x="1307651" y="2406"/>
                  </a:lnTo>
                  <a:lnTo>
                    <a:pt x="1343719" y="157509"/>
                  </a:lnTo>
                  <a:lnTo>
                    <a:pt x="1373156" y="158995"/>
                  </a:lnTo>
                  <a:lnTo>
                    <a:pt x="1464719" y="172969"/>
                  </a:lnTo>
                  <a:lnTo>
                    <a:pt x="1539823" y="32256"/>
                  </a:lnTo>
                  <a:lnTo>
                    <a:pt x="1631572" y="55847"/>
                  </a:lnTo>
                  <a:lnTo>
                    <a:pt x="1626212" y="216619"/>
                  </a:lnTo>
                  <a:lnTo>
                    <a:pt x="1690785" y="240253"/>
                  </a:lnTo>
                  <a:lnTo>
                    <a:pt x="1738743" y="263355"/>
                  </a:lnTo>
                  <a:lnTo>
                    <a:pt x="1848358" y="146182"/>
                  </a:lnTo>
                  <a:lnTo>
                    <a:pt x="1860591" y="152075"/>
                  </a:lnTo>
                  <a:lnTo>
                    <a:pt x="1930174" y="194348"/>
                  </a:lnTo>
                  <a:lnTo>
                    <a:pt x="1884010" y="346205"/>
                  </a:lnTo>
                  <a:lnTo>
                    <a:pt x="1963976" y="406002"/>
                  </a:lnTo>
                  <a:lnTo>
                    <a:pt x="1980587" y="421098"/>
                  </a:lnTo>
                  <a:lnTo>
                    <a:pt x="2115676" y="336982"/>
                  </a:lnTo>
                  <a:lnTo>
                    <a:pt x="2150955" y="369046"/>
                  </a:lnTo>
                  <a:lnTo>
                    <a:pt x="2183018" y="404324"/>
                  </a:lnTo>
                  <a:lnTo>
                    <a:pt x="2098902" y="539414"/>
                  </a:lnTo>
                  <a:lnTo>
                    <a:pt x="2113998" y="556024"/>
                  </a:lnTo>
                  <a:lnTo>
                    <a:pt x="2173796" y="635990"/>
                  </a:lnTo>
                  <a:lnTo>
                    <a:pt x="2325652" y="589826"/>
                  </a:lnTo>
                  <a:lnTo>
                    <a:pt x="2367925" y="659409"/>
                  </a:lnTo>
                  <a:lnTo>
                    <a:pt x="2373818" y="671642"/>
                  </a:lnTo>
                  <a:lnTo>
                    <a:pt x="2256645" y="781257"/>
                  </a:lnTo>
                  <a:lnTo>
                    <a:pt x="2279748" y="829215"/>
                  </a:lnTo>
                  <a:lnTo>
                    <a:pt x="2303382" y="893788"/>
                  </a:lnTo>
                  <a:lnTo>
                    <a:pt x="2464154" y="888428"/>
                  </a:lnTo>
                  <a:lnTo>
                    <a:pt x="2487745" y="980177"/>
                  </a:lnTo>
                  <a:lnTo>
                    <a:pt x="2347031" y="1055281"/>
                  </a:lnTo>
                  <a:lnTo>
                    <a:pt x="2361005" y="1146845"/>
                  </a:lnTo>
                  <a:lnTo>
                    <a:pt x="2362492" y="1176282"/>
                  </a:lnTo>
                  <a:lnTo>
                    <a:pt x="2517594" y="1212350"/>
                  </a:lnTo>
                  <a:lnTo>
                    <a:pt x="2520000" y="1260000"/>
                  </a:lnTo>
                  <a:lnTo>
                    <a:pt x="2517594" y="1307651"/>
                  </a:lnTo>
                  <a:lnTo>
                    <a:pt x="2362492" y="1343719"/>
                  </a:lnTo>
                  <a:lnTo>
                    <a:pt x="2361005" y="1373156"/>
                  </a:lnTo>
                  <a:lnTo>
                    <a:pt x="2347031" y="1464719"/>
                  </a:lnTo>
                  <a:lnTo>
                    <a:pt x="2487745" y="1539823"/>
                  </a:lnTo>
                  <a:lnTo>
                    <a:pt x="2464154" y="1631572"/>
                  </a:lnTo>
                  <a:lnTo>
                    <a:pt x="2303382" y="1626212"/>
                  </a:lnTo>
                  <a:lnTo>
                    <a:pt x="2279748" y="1690785"/>
                  </a:lnTo>
                  <a:lnTo>
                    <a:pt x="2256645" y="1738743"/>
                  </a:lnTo>
                  <a:lnTo>
                    <a:pt x="2373818" y="1848358"/>
                  </a:lnTo>
                  <a:lnTo>
                    <a:pt x="2367925" y="1860591"/>
                  </a:lnTo>
                  <a:lnTo>
                    <a:pt x="2325652" y="1930174"/>
                  </a:lnTo>
                  <a:lnTo>
                    <a:pt x="2173796" y="1884010"/>
                  </a:lnTo>
                  <a:lnTo>
                    <a:pt x="2113998" y="1963976"/>
                  </a:lnTo>
                  <a:lnTo>
                    <a:pt x="2098902" y="1980586"/>
                  </a:lnTo>
                  <a:lnTo>
                    <a:pt x="2183018" y="2115676"/>
                  </a:lnTo>
                  <a:lnTo>
                    <a:pt x="2150955" y="2150955"/>
                  </a:lnTo>
                  <a:lnTo>
                    <a:pt x="2115676" y="2183018"/>
                  </a:lnTo>
                  <a:lnTo>
                    <a:pt x="1980586" y="2098902"/>
                  </a:lnTo>
                  <a:lnTo>
                    <a:pt x="1963976" y="2113998"/>
                  </a:lnTo>
                  <a:lnTo>
                    <a:pt x="1884011" y="2173796"/>
                  </a:lnTo>
                  <a:lnTo>
                    <a:pt x="1930175" y="2325652"/>
                  </a:lnTo>
                  <a:lnTo>
                    <a:pt x="1860591" y="2367925"/>
                  </a:lnTo>
                  <a:lnTo>
                    <a:pt x="1848358" y="2373818"/>
                  </a:lnTo>
                  <a:lnTo>
                    <a:pt x="1738743" y="2256645"/>
                  </a:lnTo>
                  <a:lnTo>
                    <a:pt x="1690785" y="2279748"/>
                  </a:lnTo>
                  <a:lnTo>
                    <a:pt x="1626212" y="2303382"/>
                  </a:lnTo>
                  <a:lnTo>
                    <a:pt x="1631572" y="2464154"/>
                  </a:lnTo>
                  <a:lnTo>
                    <a:pt x="1539823" y="2487745"/>
                  </a:lnTo>
                  <a:lnTo>
                    <a:pt x="1464719" y="2347031"/>
                  </a:lnTo>
                  <a:lnTo>
                    <a:pt x="1373156" y="2361005"/>
                  </a:lnTo>
                  <a:lnTo>
                    <a:pt x="1343719" y="2362492"/>
                  </a:lnTo>
                  <a:lnTo>
                    <a:pt x="1307651" y="2517594"/>
                  </a:lnTo>
                  <a:lnTo>
                    <a:pt x="1260000" y="2520000"/>
                  </a:lnTo>
                  <a:lnTo>
                    <a:pt x="1212350" y="2517594"/>
                  </a:lnTo>
                  <a:lnTo>
                    <a:pt x="1176282" y="2362492"/>
                  </a:lnTo>
                  <a:lnTo>
                    <a:pt x="1146845" y="2361005"/>
                  </a:lnTo>
                  <a:lnTo>
                    <a:pt x="1055281" y="2347031"/>
                  </a:lnTo>
                  <a:lnTo>
                    <a:pt x="980177" y="2487745"/>
                  </a:lnTo>
                  <a:lnTo>
                    <a:pt x="888429" y="2464154"/>
                  </a:lnTo>
                  <a:lnTo>
                    <a:pt x="893788" y="2303382"/>
                  </a:lnTo>
                  <a:lnTo>
                    <a:pt x="829215" y="2279748"/>
                  </a:lnTo>
                  <a:lnTo>
                    <a:pt x="781257" y="2256645"/>
                  </a:lnTo>
                  <a:lnTo>
                    <a:pt x="671642" y="2373818"/>
                  </a:lnTo>
                  <a:lnTo>
                    <a:pt x="659409" y="2367925"/>
                  </a:lnTo>
                  <a:lnTo>
                    <a:pt x="589826" y="2325652"/>
                  </a:lnTo>
                  <a:lnTo>
                    <a:pt x="635990" y="2173796"/>
                  </a:lnTo>
                  <a:lnTo>
                    <a:pt x="556024" y="2113998"/>
                  </a:lnTo>
                  <a:lnTo>
                    <a:pt x="539414" y="2098902"/>
                  </a:lnTo>
                  <a:lnTo>
                    <a:pt x="404324" y="2183018"/>
                  </a:lnTo>
                  <a:lnTo>
                    <a:pt x="369046" y="2150955"/>
                  </a:lnTo>
                  <a:lnTo>
                    <a:pt x="336983" y="2115677"/>
                  </a:lnTo>
                  <a:lnTo>
                    <a:pt x="421099" y="1980586"/>
                  </a:lnTo>
                  <a:lnTo>
                    <a:pt x="406002" y="1963976"/>
                  </a:lnTo>
                  <a:lnTo>
                    <a:pt x="346205" y="1884010"/>
                  </a:lnTo>
                  <a:lnTo>
                    <a:pt x="194348" y="1930174"/>
                  </a:lnTo>
                  <a:lnTo>
                    <a:pt x="152075" y="1860591"/>
                  </a:lnTo>
                  <a:lnTo>
                    <a:pt x="146183" y="1848358"/>
                  </a:lnTo>
                  <a:lnTo>
                    <a:pt x="263355" y="1738743"/>
                  </a:lnTo>
                  <a:lnTo>
                    <a:pt x="240253" y="1690785"/>
                  </a:lnTo>
                  <a:lnTo>
                    <a:pt x="216619" y="1626212"/>
                  </a:lnTo>
                  <a:lnTo>
                    <a:pt x="55847" y="1631572"/>
                  </a:lnTo>
                  <a:lnTo>
                    <a:pt x="32256" y="1539823"/>
                  </a:lnTo>
                  <a:lnTo>
                    <a:pt x="172969" y="1464719"/>
                  </a:lnTo>
                  <a:lnTo>
                    <a:pt x="158995" y="1373156"/>
                  </a:lnTo>
                  <a:lnTo>
                    <a:pt x="157509" y="1343719"/>
                  </a:lnTo>
                  <a:lnTo>
                    <a:pt x="2406" y="1307650"/>
                  </a:lnTo>
                  <a:lnTo>
                    <a:pt x="0" y="1260000"/>
                  </a:lnTo>
                  <a:lnTo>
                    <a:pt x="2406" y="1212350"/>
                  </a:lnTo>
                  <a:lnTo>
                    <a:pt x="157509" y="1176282"/>
                  </a:lnTo>
                  <a:lnTo>
                    <a:pt x="158995" y="1146845"/>
                  </a:lnTo>
                  <a:lnTo>
                    <a:pt x="172969" y="1055281"/>
                  </a:lnTo>
                  <a:lnTo>
                    <a:pt x="32256" y="980177"/>
                  </a:lnTo>
                  <a:lnTo>
                    <a:pt x="55847" y="888428"/>
                  </a:lnTo>
                  <a:lnTo>
                    <a:pt x="216619" y="893788"/>
                  </a:lnTo>
                  <a:lnTo>
                    <a:pt x="240253" y="829215"/>
                  </a:lnTo>
                  <a:lnTo>
                    <a:pt x="263355" y="781257"/>
                  </a:lnTo>
                  <a:lnTo>
                    <a:pt x="146183" y="671642"/>
                  </a:lnTo>
                  <a:lnTo>
                    <a:pt x="152075" y="659409"/>
                  </a:lnTo>
                  <a:lnTo>
                    <a:pt x="194348" y="589826"/>
                  </a:lnTo>
                  <a:lnTo>
                    <a:pt x="346205" y="635990"/>
                  </a:lnTo>
                  <a:lnTo>
                    <a:pt x="406002" y="556024"/>
                  </a:lnTo>
                  <a:lnTo>
                    <a:pt x="421099" y="539414"/>
                  </a:lnTo>
                  <a:lnTo>
                    <a:pt x="336983" y="404324"/>
                  </a:lnTo>
                  <a:lnTo>
                    <a:pt x="369046" y="369046"/>
                  </a:lnTo>
                  <a:lnTo>
                    <a:pt x="404324" y="336982"/>
                  </a:lnTo>
                  <a:lnTo>
                    <a:pt x="539414" y="421098"/>
                  </a:lnTo>
                  <a:lnTo>
                    <a:pt x="556024" y="406002"/>
                  </a:lnTo>
                  <a:lnTo>
                    <a:pt x="635990" y="346205"/>
                  </a:lnTo>
                  <a:lnTo>
                    <a:pt x="589826" y="194348"/>
                  </a:lnTo>
                  <a:lnTo>
                    <a:pt x="659409" y="152075"/>
                  </a:lnTo>
                  <a:lnTo>
                    <a:pt x="671642" y="146182"/>
                  </a:lnTo>
                  <a:lnTo>
                    <a:pt x="781257" y="263355"/>
                  </a:lnTo>
                  <a:lnTo>
                    <a:pt x="829215" y="240253"/>
                  </a:lnTo>
                  <a:lnTo>
                    <a:pt x="893788" y="216619"/>
                  </a:lnTo>
                  <a:lnTo>
                    <a:pt x="888429" y="55847"/>
                  </a:lnTo>
                  <a:lnTo>
                    <a:pt x="980177" y="32256"/>
                  </a:lnTo>
                  <a:lnTo>
                    <a:pt x="1055281" y="172969"/>
                  </a:lnTo>
                  <a:lnTo>
                    <a:pt x="1146845" y="158995"/>
                  </a:lnTo>
                  <a:lnTo>
                    <a:pt x="1176282" y="157509"/>
                  </a:lnTo>
                  <a:lnTo>
                    <a:pt x="1212351" y="2406"/>
                  </a:lnTo>
                  <a:close/>
                </a:path>
              </a:pathLst>
            </a:custGeom>
            <a:gradFill flip="none" rotWithShape="1">
              <a:gsLst>
                <a:gs pos="20000">
                  <a:srgbClr val="604878"/>
                </a:gs>
                <a:gs pos="80000">
                  <a:srgbClr val="604878">
                    <a:lumMod val="50000"/>
                  </a:srgbClr>
                </a:gs>
              </a:gsLst>
              <a:lin ang="810000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45" name="Круг: прозрачная заливка 34">
              <a:extLst>
                <a:ext uri="{FF2B5EF4-FFF2-40B4-BE49-F238E27FC236}">
                  <a16:creationId xmlns="" xmlns:a16="http://schemas.microsoft.com/office/drawing/2014/main" id="{33336ED6-D25F-43F5-B82A-55978B0DECDA}"/>
                </a:ext>
              </a:extLst>
            </p:cNvPr>
            <p:cNvSpPr/>
            <p:nvPr/>
          </p:nvSpPr>
          <p:spPr>
            <a:xfrm>
              <a:off x="5117250" y="2450250"/>
              <a:ext cx="1957500" cy="1957500"/>
            </a:xfrm>
            <a:prstGeom prst="donut">
              <a:avLst>
                <a:gd name="adj" fmla="val 3194"/>
              </a:avLst>
            </a:prstGeom>
            <a:gradFill flip="none" rotWithShape="1">
              <a:gsLst>
                <a:gs pos="20000">
                  <a:srgbClr val="604878"/>
                </a:gs>
                <a:gs pos="80000">
                  <a:srgbClr val="604878">
                    <a:lumMod val="50000"/>
                  </a:srgbClr>
                </a:gs>
              </a:gsLst>
              <a:lin ang="17400000" scaled="0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46" name="Овал 45">
              <a:extLst>
                <a:ext uri="{FF2B5EF4-FFF2-40B4-BE49-F238E27FC236}">
                  <a16:creationId xmlns="" xmlns:a16="http://schemas.microsoft.com/office/drawing/2014/main" id="{2446610D-FB4C-48F0-849E-AFE7C96EBD47}"/>
                </a:ext>
              </a:extLst>
            </p:cNvPr>
            <p:cNvSpPr/>
            <p:nvPr/>
          </p:nvSpPr>
          <p:spPr>
            <a:xfrm>
              <a:off x="5173500" y="2506500"/>
              <a:ext cx="1845000" cy="18450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>
              <a:innerShdw blurRad="508000">
                <a:prstClr val="black"/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47" name="Круг: прозрачная заливка 36">
              <a:extLst>
                <a:ext uri="{FF2B5EF4-FFF2-40B4-BE49-F238E27FC236}">
                  <a16:creationId xmlns="" xmlns:a16="http://schemas.microsoft.com/office/drawing/2014/main" id="{A3AAB31F-C7FC-462C-A4CC-283B0449C8A1}"/>
                </a:ext>
              </a:extLst>
            </p:cNvPr>
            <p:cNvSpPr/>
            <p:nvPr/>
          </p:nvSpPr>
          <p:spPr>
            <a:xfrm>
              <a:off x="5173500" y="2506500"/>
              <a:ext cx="1845000" cy="1845000"/>
            </a:xfrm>
            <a:prstGeom prst="donut">
              <a:avLst>
                <a:gd name="adj" fmla="val 3194"/>
              </a:avLst>
            </a:prstGeom>
            <a:gradFill flip="none" rotWithShape="1">
              <a:gsLst>
                <a:gs pos="20000">
                  <a:srgbClr val="604878"/>
                </a:gs>
                <a:gs pos="80000">
                  <a:srgbClr val="604878">
                    <a:lumMod val="50000"/>
                  </a:srgbClr>
                </a:gs>
              </a:gsLst>
              <a:lin ang="810000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48" name="Прямоугольник 47">
            <a:extLst>
              <a:ext uri="{FF2B5EF4-FFF2-40B4-BE49-F238E27FC236}">
                <a16:creationId xmlns="" xmlns:a16="http://schemas.microsoft.com/office/drawing/2014/main" id="{B5913338-F012-44A4-9A0D-7EE82BC7331F}"/>
              </a:ext>
            </a:extLst>
          </p:cNvPr>
          <p:cNvSpPr/>
          <p:nvPr/>
        </p:nvSpPr>
        <p:spPr>
          <a:xfrm>
            <a:off x="3640819" y="2298654"/>
            <a:ext cx="18485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0F2E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Устранение дефицитов</a:t>
            </a:r>
          </a:p>
        </p:txBody>
      </p:sp>
      <p:sp>
        <p:nvSpPr>
          <p:cNvPr id="49" name="Прямоугольник 48">
            <a:extLst>
              <a:ext uri="{FF2B5EF4-FFF2-40B4-BE49-F238E27FC236}">
                <a16:creationId xmlns="" xmlns:a16="http://schemas.microsoft.com/office/drawing/2014/main" id="{60888738-D4D7-4F24-98D3-B9E163EDAD84}"/>
              </a:ext>
            </a:extLst>
          </p:cNvPr>
          <p:cNvSpPr/>
          <p:nvPr/>
        </p:nvSpPr>
        <p:spPr>
          <a:xfrm>
            <a:off x="6678130" y="4613360"/>
            <a:ext cx="20544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rgbClr val="487B3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профессиональных компетенций </a:t>
            </a:r>
          </a:p>
        </p:txBody>
      </p:sp>
      <p:sp>
        <p:nvSpPr>
          <p:cNvPr id="50" name="Прямоугольник 49">
            <a:extLst>
              <a:ext uri="{FF2B5EF4-FFF2-40B4-BE49-F238E27FC236}">
                <a16:creationId xmlns="" xmlns:a16="http://schemas.microsoft.com/office/drawing/2014/main" id="{81B30877-A745-406B-A641-C635C425264D}"/>
              </a:ext>
            </a:extLst>
          </p:cNvPr>
          <p:cNvSpPr/>
          <p:nvPr/>
        </p:nvSpPr>
        <p:spPr>
          <a:xfrm>
            <a:off x="9615776" y="2447744"/>
            <a:ext cx="16853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rgbClr val="5E467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субъектности </a:t>
            </a:r>
          </a:p>
        </p:txBody>
      </p:sp>
      <p:sp>
        <p:nvSpPr>
          <p:cNvPr id="51" name="Прямоугольник 50">
            <a:extLst>
              <a:ext uri="{FF2B5EF4-FFF2-40B4-BE49-F238E27FC236}">
                <a16:creationId xmlns="" xmlns:a16="http://schemas.microsoft.com/office/drawing/2014/main" id="{AB0609DC-C9D0-4075-82FB-F8DC1F1B0F53}"/>
              </a:ext>
            </a:extLst>
          </p:cNvPr>
          <p:cNvSpPr/>
          <p:nvPr/>
        </p:nvSpPr>
        <p:spPr>
          <a:xfrm>
            <a:off x="3228935" y="3850100"/>
            <a:ext cx="267232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Дельта прироста: уменьшение количества дефицитов компетентностей в предметных, методических, психолого-педагогических, коммуникативных областях</a:t>
            </a:r>
            <a:endParaRPr lang="ru-RU" sz="14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6140301" y="1464215"/>
            <a:ext cx="27179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Функциональная грамотность 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Успешное прохождение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программы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Применение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изменение в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деятельности 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9133920" y="3852340"/>
            <a:ext cx="2960427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Наличие осмысленной персонализированной программы + ИОМ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Успешное прохождение </a:t>
            </a:r>
            <a:r>
              <a:rPr lang="ru-RU" sz="1400" b="1" dirty="0" smtClean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программы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400" b="1" dirty="0" smtClean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Применение</a:t>
            </a:r>
            <a:r>
              <a:rPr lang="ru-RU" sz="1400" b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b="1" dirty="0" smtClean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изменение в </a:t>
            </a:r>
            <a:r>
              <a:rPr lang="ru-RU" sz="1400" b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деятельности </a:t>
            </a:r>
          </a:p>
        </p:txBody>
      </p:sp>
      <p:sp>
        <p:nvSpPr>
          <p:cNvPr id="54" name="Заголовок 1"/>
          <p:cNvSpPr>
            <a:spLocks noGrp="1"/>
          </p:cNvSpPr>
          <p:nvPr>
            <p:ph type="title"/>
          </p:nvPr>
        </p:nvSpPr>
        <p:spPr>
          <a:xfrm>
            <a:off x="3398982" y="57737"/>
            <a:ext cx="8427036" cy="657225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2000" b="1" cap="all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задачи наставничества </a:t>
            </a:r>
            <a:br>
              <a:rPr lang="ru-RU" sz="2000" b="1" cap="all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2000" b="1" cap="all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 работе с </a:t>
            </a:r>
            <a:r>
              <a:rPr lang="ru-RU" sz="2000" b="1" cap="all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молодыми специалистами</a:t>
            </a:r>
            <a:endParaRPr lang="ru-RU" sz="2000" b="1" cap="all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55" name="Рисунок 54">
            <a:extLst>
              <a:ext uri="{FF2B5EF4-FFF2-40B4-BE49-F238E27FC236}">
                <a16:creationId xmlns="" xmlns:a16="http://schemas.microsoft.com/office/drawing/2014/main" id="{EFBA1650-47D0-41AE-B922-1EEDDDEA517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981" y="-159513"/>
            <a:ext cx="2065891" cy="116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50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Прямая соединительная линия 20"/>
          <p:cNvCxnSpPr/>
          <p:nvPr/>
        </p:nvCxnSpPr>
        <p:spPr>
          <a:xfrm>
            <a:off x="0" y="904892"/>
            <a:ext cx="12192000" cy="0"/>
          </a:xfrm>
          <a:prstGeom prst="line">
            <a:avLst/>
          </a:prstGeom>
          <a:ln w="57150">
            <a:solidFill>
              <a:srgbClr val="FE83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0" y="1002551"/>
            <a:ext cx="121920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0" y="1002551"/>
            <a:ext cx="12192000" cy="0"/>
          </a:xfrm>
          <a:prstGeom prst="line">
            <a:avLst/>
          </a:prstGeom>
          <a:ln w="57150">
            <a:solidFill>
              <a:srgbClr val="3661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Выноска со стрелкой вниз 33"/>
          <p:cNvSpPr/>
          <p:nvPr/>
        </p:nvSpPr>
        <p:spPr>
          <a:xfrm>
            <a:off x="1" y="922879"/>
            <a:ext cx="12208935" cy="541337"/>
          </a:xfrm>
          <a:prstGeom prst="downArrowCallout">
            <a:avLst>
              <a:gd name="adj1" fmla="val 0"/>
              <a:gd name="adj2" fmla="val 372275"/>
              <a:gd name="adj3" fmla="val 25000"/>
              <a:gd name="adj4" fmla="val 73180"/>
            </a:avLst>
          </a:prstGeom>
          <a:solidFill>
            <a:srgbClr val="3661A6">
              <a:alpha val="50196"/>
            </a:srgbClr>
          </a:solidFill>
          <a:ln w="38100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9" name="Прямоугольник 78"/>
          <p:cNvSpPr/>
          <p:nvPr/>
        </p:nvSpPr>
        <p:spPr>
          <a:xfrm rot="16200000">
            <a:off x="372799" y="6058166"/>
            <a:ext cx="71437" cy="817033"/>
          </a:xfrm>
          <a:prstGeom prst="rect">
            <a:avLst/>
          </a:prstGeom>
          <a:solidFill>
            <a:srgbClr val="3661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8724901" y="40884"/>
            <a:ext cx="3467099" cy="7754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Заголовок 1"/>
          <p:cNvSpPr>
            <a:spLocks noGrp="1"/>
          </p:cNvSpPr>
          <p:nvPr>
            <p:ph type="title"/>
          </p:nvPr>
        </p:nvSpPr>
        <p:spPr>
          <a:xfrm>
            <a:off x="3343565" y="85725"/>
            <a:ext cx="8848436" cy="657225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2400" b="1" cap="all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Основные субъекты педагогического наставничества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1451552" y="3058181"/>
            <a:ext cx="93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2019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8858253" y="3050613"/>
            <a:ext cx="93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2021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2712" name="Прямоугольник 72711"/>
          <p:cNvSpPr/>
          <p:nvPr/>
        </p:nvSpPr>
        <p:spPr>
          <a:xfrm>
            <a:off x="8128003" y="6449434"/>
            <a:ext cx="4080932" cy="39009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/>
          <a:srcRect l="163654" t="38625" r="-135431" b="36284"/>
          <a:stretch/>
        </p:blipFill>
        <p:spPr>
          <a:xfrm>
            <a:off x="1306020" y="1371601"/>
            <a:ext cx="97907" cy="4184073"/>
          </a:xfrm>
          <a:prstGeom prst="rect">
            <a:avLst/>
          </a:prstGeom>
        </p:spPr>
      </p:pic>
      <p:sp>
        <p:nvSpPr>
          <p:cNvPr id="17" name="Овал 16">
            <a:extLst>
              <a:ext uri="{FF2B5EF4-FFF2-40B4-BE49-F238E27FC236}">
                <a16:creationId xmlns="" xmlns:a16="http://schemas.microsoft.com/office/drawing/2014/main" id="{5496D36E-AA89-4A03-8F79-B777CDFB4B70}"/>
              </a:ext>
            </a:extLst>
          </p:cNvPr>
          <p:cNvSpPr/>
          <p:nvPr/>
        </p:nvSpPr>
        <p:spPr>
          <a:xfrm>
            <a:off x="516577" y="1602816"/>
            <a:ext cx="3188384" cy="2313945"/>
          </a:xfrm>
          <a:prstGeom prst="ellipse">
            <a:avLst/>
          </a:prstGeom>
          <a:solidFill>
            <a:srgbClr val="F07F0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Овал 18">
            <a:extLst>
              <a:ext uri="{FF2B5EF4-FFF2-40B4-BE49-F238E27FC236}">
                <a16:creationId xmlns="" xmlns:a16="http://schemas.microsoft.com/office/drawing/2014/main" id="{59142D68-21CB-4371-BDE0-85AF700B61F6}"/>
              </a:ext>
            </a:extLst>
          </p:cNvPr>
          <p:cNvSpPr/>
          <p:nvPr/>
        </p:nvSpPr>
        <p:spPr>
          <a:xfrm>
            <a:off x="4384018" y="1581370"/>
            <a:ext cx="3266391" cy="2356836"/>
          </a:xfrm>
          <a:prstGeom prst="ellipse">
            <a:avLst/>
          </a:prstGeom>
          <a:solidFill>
            <a:srgbClr val="1B587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Профиль молодого педагога</a:t>
            </a:r>
          </a:p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Персонализированная программа наставничества </a:t>
            </a:r>
          </a:p>
        </p:txBody>
      </p:sp>
      <p:sp>
        <p:nvSpPr>
          <p:cNvPr id="20" name="Овал 19">
            <a:extLst>
              <a:ext uri="{FF2B5EF4-FFF2-40B4-BE49-F238E27FC236}">
                <a16:creationId xmlns="" xmlns:a16="http://schemas.microsoft.com/office/drawing/2014/main" id="{E1081748-0063-4E05-A6BF-5FCAA6BA4C09}"/>
              </a:ext>
            </a:extLst>
          </p:cNvPr>
          <p:cNvSpPr/>
          <p:nvPr/>
        </p:nvSpPr>
        <p:spPr>
          <a:xfrm>
            <a:off x="3065917" y="2276686"/>
            <a:ext cx="1715087" cy="1083162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Равнобедренный треугольник 22">
            <a:extLst>
              <a:ext uri="{FF2B5EF4-FFF2-40B4-BE49-F238E27FC236}">
                <a16:creationId xmlns="" xmlns:a16="http://schemas.microsoft.com/office/drawing/2014/main" id="{5DF37821-3231-4541-90C5-2414FA906685}"/>
              </a:ext>
            </a:extLst>
          </p:cNvPr>
          <p:cNvSpPr/>
          <p:nvPr/>
        </p:nvSpPr>
        <p:spPr>
          <a:xfrm rot="16200000">
            <a:off x="3405252" y="2396942"/>
            <a:ext cx="665931" cy="765437"/>
          </a:xfrm>
          <a:prstGeom prst="triangle">
            <a:avLst/>
          </a:prstGeom>
          <a:solidFill>
            <a:srgbClr val="1B587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024399" y="2550248"/>
            <a:ext cx="17634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219170"/>
            <a:r>
              <a:rPr lang="ru-RU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Наставляемый</a:t>
            </a:r>
          </a:p>
        </p:txBody>
      </p:sp>
      <p:pic>
        <p:nvPicPr>
          <p:cNvPr id="25" name="Рисунок 24">
            <a:extLst>
              <a:ext uri="{FF2B5EF4-FFF2-40B4-BE49-F238E27FC236}">
                <a16:creationId xmlns="" xmlns:a16="http://schemas.microsoft.com/office/drawing/2014/main" id="{69F5F98F-CC53-427C-AEB8-8B108F3A56E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/>
        </p:blipFill>
        <p:spPr>
          <a:xfrm>
            <a:off x="1657710" y="1804701"/>
            <a:ext cx="823935" cy="565474"/>
          </a:xfrm>
          <a:prstGeom prst="rect">
            <a:avLst/>
          </a:prstGeom>
        </p:spPr>
      </p:pic>
      <p:sp>
        <p:nvSpPr>
          <p:cNvPr id="26" name="Овал 25">
            <a:extLst>
              <a:ext uri="{FF2B5EF4-FFF2-40B4-BE49-F238E27FC236}">
                <a16:creationId xmlns="" xmlns:a16="http://schemas.microsoft.com/office/drawing/2014/main" id="{98E2F829-B33E-4B85-BCF8-101F14EA1CFC}"/>
              </a:ext>
            </a:extLst>
          </p:cNvPr>
          <p:cNvSpPr/>
          <p:nvPr/>
        </p:nvSpPr>
        <p:spPr>
          <a:xfrm>
            <a:off x="8520398" y="1639606"/>
            <a:ext cx="2954604" cy="2298600"/>
          </a:xfrm>
          <a:prstGeom prst="ellipse">
            <a:avLst/>
          </a:prstGeom>
          <a:solidFill>
            <a:srgbClr val="9F293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Наставник</a:t>
            </a:r>
          </a:p>
        </p:txBody>
      </p:sp>
      <p:pic>
        <p:nvPicPr>
          <p:cNvPr id="27" name="Рисунок 26">
            <a:extLst>
              <a:ext uri="{FF2B5EF4-FFF2-40B4-BE49-F238E27FC236}">
                <a16:creationId xmlns="" xmlns:a16="http://schemas.microsoft.com/office/drawing/2014/main" id="{E6E6E9DF-E665-4E62-96BF-791BFBAF86D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/>
        </p:blipFill>
        <p:spPr>
          <a:xfrm>
            <a:off x="9587474" y="1922344"/>
            <a:ext cx="820449" cy="615337"/>
          </a:xfrm>
          <a:prstGeom prst="rect">
            <a:avLst/>
          </a:prstGeom>
        </p:spPr>
      </p:pic>
      <p:grpSp>
        <p:nvGrpSpPr>
          <p:cNvPr id="28" name="Группа 27"/>
          <p:cNvGrpSpPr/>
          <p:nvPr/>
        </p:nvGrpSpPr>
        <p:grpSpPr>
          <a:xfrm>
            <a:off x="7270459" y="2345534"/>
            <a:ext cx="1715087" cy="1083162"/>
            <a:chOff x="7072845" y="2234944"/>
            <a:chExt cx="1286315" cy="1083162"/>
          </a:xfrm>
        </p:grpSpPr>
        <p:sp>
          <p:nvSpPr>
            <p:cNvPr id="29" name="Овал 28">
              <a:extLst>
                <a:ext uri="{FF2B5EF4-FFF2-40B4-BE49-F238E27FC236}">
                  <a16:creationId xmlns="" xmlns:a16="http://schemas.microsoft.com/office/drawing/2014/main" id="{20DE24B7-DD08-44CA-A32F-E719FEC42D57}"/>
                </a:ext>
              </a:extLst>
            </p:cNvPr>
            <p:cNvSpPr/>
            <p:nvPr/>
          </p:nvSpPr>
          <p:spPr>
            <a:xfrm>
              <a:off x="7072845" y="2234944"/>
              <a:ext cx="1286315" cy="1083162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Равнобедренный треугольник 29">
              <a:extLst>
                <a:ext uri="{FF2B5EF4-FFF2-40B4-BE49-F238E27FC236}">
                  <a16:creationId xmlns="" xmlns:a16="http://schemas.microsoft.com/office/drawing/2014/main" id="{912405FF-58BB-4DB7-83A5-A63462D662A3}"/>
                </a:ext>
              </a:extLst>
            </p:cNvPr>
            <p:cNvSpPr/>
            <p:nvPr/>
          </p:nvSpPr>
          <p:spPr>
            <a:xfrm rot="5400000">
              <a:off x="7525518" y="2452298"/>
              <a:ext cx="665931" cy="574078"/>
            </a:xfrm>
            <a:prstGeom prst="triangle">
              <a:avLst/>
            </a:prstGeom>
            <a:solidFill>
              <a:srgbClr val="1B587C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1" name="Овал 30">
            <a:extLst>
              <a:ext uri="{FF2B5EF4-FFF2-40B4-BE49-F238E27FC236}">
                <a16:creationId xmlns="" xmlns:a16="http://schemas.microsoft.com/office/drawing/2014/main" id="{59142D68-21CB-4371-BDE0-85AF700B61F6}"/>
              </a:ext>
            </a:extLst>
          </p:cNvPr>
          <p:cNvSpPr/>
          <p:nvPr/>
        </p:nvSpPr>
        <p:spPr>
          <a:xfrm>
            <a:off x="4384017" y="4352338"/>
            <a:ext cx="3152360" cy="2150063"/>
          </a:xfrm>
          <a:prstGeom prst="ellipse">
            <a:avLst/>
          </a:prstGeom>
          <a:solidFill>
            <a:srgbClr val="4E8542"/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Куратор</a:t>
            </a:r>
          </a:p>
        </p:txBody>
      </p:sp>
      <p:grpSp>
        <p:nvGrpSpPr>
          <p:cNvPr id="32" name="Группа 31"/>
          <p:cNvGrpSpPr/>
          <p:nvPr/>
        </p:nvGrpSpPr>
        <p:grpSpPr>
          <a:xfrm rot="5400000">
            <a:off x="5403952" y="3369297"/>
            <a:ext cx="1286315" cy="1612543"/>
            <a:chOff x="7072845" y="2234944"/>
            <a:chExt cx="1286315" cy="1083162"/>
          </a:xfrm>
        </p:grpSpPr>
        <p:sp>
          <p:nvSpPr>
            <p:cNvPr id="35" name="Овал 34">
              <a:extLst>
                <a:ext uri="{FF2B5EF4-FFF2-40B4-BE49-F238E27FC236}">
                  <a16:creationId xmlns="" xmlns:a16="http://schemas.microsoft.com/office/drawing/2014/main" id="{20DE24B7-DD08-44CA-A32F-E719FEC42D57}"/>
                </a:ext>
              </a:extLst>
            </p:cNvPr>
            <p:cNvSpPr/>
            <p:nvPr/>
          </p:nvSpPr>
          <p:spPr>
            <a:xfrm>
              <a:off x="7072845" y="2234944"/>
              <a:ext cx="1286315" cy="1083162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Равнобедренный треугольник 36">
              <a:extLst>
                <a:ext uri="{FF2B5EF4-FFF2-40B4-BE49-F238E27FC236}">
                  <a16:creationId xmlns="" xmlns:a16="http://schemas.microsoft.com/office/drawing/2014/main" id="{912405FF-58BB-4DB7-83A5-A63462D662A3}"/>
                </a:ext>
              </a:extLst>
            </p:cNvPr>
            <p:cNvSpPr/>
            <p:nvPr/>
          </p:nvSpPr>
          <p:spPr>
            <a:xfrm rot="5400000">
              <a:off x="7525518" y="2452298"/>
              <a:ext cx="665931" cy="574078"/>
            </a:xfrm>
            <a:prstGeom prst="triangle">
              <a:avLst/>
            </a:prstGeom>
            <a:solidFill>
              <a:srgbClr val="1B587C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8" name="Прямоугольник 37">
            <a:extLst>
              <a:ext uri="{FF2B5EF4-FFF2-40B4-BE49-F238E27FC236}">
                <a16:creationId xmlns="" xmlns:a16="http://schemas.microsoft.com/office/drawing/2014/main" id="{03A32085-E829-4795-A906-44F4F0DCADA3}"/>
              </a:ext>
            </a:extLst>
          </p:cNvPr>
          <p:cNvSpPr/>
          <p:nvPr/>
        </p:nvSpPr>
        <p:spPr>
          <a:xfrm>
            <a:off x="266700" y="3879592"/>
            <a:ext cx="420753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Участвует в персонализированной программе наставничества</a:t>
            </a:r>
          </a:p>
          <a:p>
            <a:pPr marL="180975" indent="-180975"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Взаимодействует с наставником, при его помощи приобретает новый опыт, развивает необходимые компетенции, добивается предсказуемых результатов</a:t>
            </a:r>
          </a:p>
          <a:p>
            <a:pPr marL="180975" indent="-180975"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активным субъектом собственного непрерывного личностного и профессионального развития</a:t>
            </a:r>
          </a:p>
        </p:txBody>
      </p:sp>
      <p:sp>
        <p:nvSpPr>
          <p:cNvPr id="39" name="Прямоугольник 38">
            <a:extLst>
              <a:ext uri="{FF2B5EF4-FFF2-40B4-BE49-F238E27FC236}">
                <a16:creationId xmlns="" xmlns:a16="http://schemas.microsoft.com/office/drawing/2014/main" id="{F1FAF628-619B-4CC8-A02E-69515A0CA8FF}"/>
              </a:ext>
            </a:extLst>
          </p:cNvPr>
          <p:cNvSpPr/>
          <p:nvPr/>
        </p:nvSpPr>
        <p:spPr>
          <a:xfrm>
            <a:off x="8317976" y="4095035"/>
            <a:ext cx="368198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 defTabSz="1219170"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адаптацию и индивидуальную траекторию профессионального развития наставляемого на основе его профессиональных 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затруднений</a:t>
            </a:r>
            <a:endParaRPr lang="ru-RU" sz="1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" name="Рисунок 39">
            <a:extLst>
              <a:ext uri="{FF2B5EF4-FFF2-40B4-BE49-F238E27FC236}">
                <a16:creationId xmlns="" xmlns:a16="http://schemas.microsoft.com/office/drawing/2014/main" id="{EFBA1650-47D0-41AE-B922-1EEDDDEA517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981" y="-159513"/>
            <a:ext cx="2065891" cy="116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915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91922A84-5CAB-470C-8448-7BBE3EBB853E}"/>
              </a:ext>
            </a:extLst>
          </p:cNvPr>
          <p:cNvSpPr txBox="1"/>
          <p:nvPr/>
        </p:nvSpPr>
        <p:spPr>
          <a:xfrm>
            <a:off x="838258" y="340780"/>
            <a:ext cx="10665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4766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ОПРЕДЕЛЕНИЕ…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C79F005-C98E-4790-9B7A-E131C1980C05}"/>
              </a:ext>
            </a:extLst>
          </p:cNvPr>
          <p:cNvSpPr txBox="1"/>
          <p:nvPr/>
        </p:nvSpPr>
        <p:spPr>
          <a:xfrm>
            <a:off x="838279" y="893067"/>
            <a:ext cx="10214999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4766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Персонализированная программа наставничества (далее ППН)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краткосрочная программа (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 3 месяцев до 1 года,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необходимости может быть продлена), включающая описание форм и видов наставничества, участников наставнической деятельности, направления наставнической деятельности и перечень мероприятий, нацеленных на устранение выявленных профессиональных затруднений наставляемого и на поддержку его сильных сторон. </a:t>
            </a:r>
          </a:p>
          <a:p>
            <a:pPr algn="just"/>
            <a:endParaRPr lang="ru-RU" sz="2000" dirty="0">
              <a:solidFill>
                <a:srgbClr val="47667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solidFill>
                  <a:srgbClr val="4766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*Реализуется в образовательной организации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305828E3-6ED1-4223-9087-8BA1356780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3278" y="386276"/>
            <a:ext cx="487722" cy="119492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ACA75A01-AA15-4978-8CDA-40475F76F69A}"/>
              </a:ext>
            </a:extLst>
          </p:cNvPr>
          <p:cNvSpPr txBox="1"/>
          <p:nvPr/>
        </p:nvSpPr>
        <p:spPr>
          <a:xfrm>
            <a:off x="922982" y="4374000"/>
            <a:ext cx="10157220" cy="20681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  <a:tabLst>
                <a:tab pos="2667000" algn="l"/>
              </a:tabLst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Индивидуальный образовательный маршрут наставляемого (далее ИОМ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это долгосрочная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(4-5 лет)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образовательная программа профессионального самосовершенствования педагогического работника в рамках дополнительного профессионального образования, реализуемая на основе мотивированного выбора образовательных альтернатив</a:t>
            </a:r>
            <a:endParaRPr lang="ru-RU" dirty="0">
              <a:solidFill>
                <a:schemeClr val="accent5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16200000">
            <a:off x="372799" y="6058166"/>
            <a:ext cx="71437" cy="817033"/>
          </a:xfrm>
          <a:prstGeom prst="rect">
            <a:avLst/>
          </a:prstGeom>
          <a:solidFill>
            <a:srgbClr val="3661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138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B259AC38-B8A7-415F-84FA-D0CEC9AA871F}"/>
              </a:ext>
            </a:extLst>
          </p:cNvPr>
          <p:cNvSpPr txBox="1"/>
          <p:nvPr/>
        </p:nvSpPr>
        <p:spPr>
          <a:xfrm>
            <a:off x="651000" y="549000"/>
            <a:ext cx="669131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47667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 СУБЪЕКТОВ…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476678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5A48DC24-885A-4D24-8F67-F6DDA8B39EB5}"/>
              </a:ext>
            </a:extLst>
          </p:cNvPr>
          <p:cNvSpPr txBox="1"/>
          <p:nvPr/>
        </p:nvSpPr>
        <p:spPr>
          <a:xfrm>
            <a:off x="719117" y="1461224"/>
            <a:ext cx="1070999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1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Наставник и наставляемый </a:t>
            </a:r>
            <a:r>
              <a:rPr lang="ru-RU" sz="20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субъекты наставнической деятельности в образовательной организации. Запрос на наставничество может исходить как от самого наставляемого, так и от административных работников по результатам предварительной оценки качества работы молодого специалиста в образовательной организации</a:t>
            </a:r>
            <a:r>
              <a:rPr lang="ru-RU" sz="2400" i="0" u="none" strike="noStrike" baseline="0" dirty="0">
                <a:solidFill>
                  <a:srgbClr val="4766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kumimoji="0" lang="ru-RU" sz="2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2A888E04-70D0-44A2-A70A-ADBC45E862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3278" y="386276"/>
            <a:ext cx="487722" cy="119492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873CAA6-E697-4DEC-B260-A0D75991471F}"/>
              </a:ext>
            </a:extLst>
          </p:cNvPr>
          <p:cNvSpPr txBox="1"/>
          <p:nvPr/>
        </p:nvSpPr>
        <p:spPr>
          <a:xfrm>
            <a:off x="741000" y="3430178"/>
            <a:ext cx="10709998" cy="24633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Персонализированная программа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наставничества создается для конкретной пары/группы наставников и наставляемых; разрабатывается совместно наставником и наставляемым, или наставляемый знакомится с разработанной наставником программой (возможно, в присутствии куратора или члена методического объединения/совета наставников/ цикловой методической комиссии).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16200000">
            <a:off x="372799" y="6058166"/>
            <a:ext cx="71437" cy="817033"/>
          </a:xfrm>
          <a:prstGeom prst="rect">
            <a:avLst/>
          </a:prstGeom>
          <a:solidFill>
            <a:srgbClr val="3661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128003" y="6449434"/>
            <a:ext cx="4080932" cy="39009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4971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00972D10-AD1C-4B5C-9258-C9528AE641EA}"/>
              </a:ext>
            </a:extLst>
          </p:cNvPr>
          <p:cNvSpPr txBox="1"/>
          <p:nvPr/>
        </p:nvSpPr>
        <p:spPr>
          <a:xfrm>
            <a:off x="1416000" y="414000"/>
            <a:ext cx="9540000" cy="6850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47667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800" b="1" dirty="0">
                <a:solidFill>
                  <a:srgbClr val="47667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НДИВИДУАЛЬНАЯ ТРАЕКТОРИЯ ПРОФЕССИОНАЛЬНОГО СТАНОВЛЕНИЯ МОЛОДОГО ПЕДАГОГА:</a:t>
            </a:r>
            <a:endParaRPr lang="ru-RU" sz="1400" b="1" dirty="0">
              <a:solidFill>
                <a:srgbClr val="476678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C418DB2-4B8B-4B54-9441-DEADF3DDAB40}"/>
              </a:ext>
            </a:extLst>
          </p:cNvPr>
          <p:cNvSpPr txBox="1"/>
          <p:nvPr/>
        </p:nvSpPr>
        <p:spPr>
          <a:xfrm>
            <a:off x="853500" y="1084440"/>
            <a:ext cx="1048500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этап.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Введение в должность.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Молодой педагог под наблюдением куратора/наставника включается в два параллельных процесса: социализацию и профессионализацию. </a:t>
            </a:r>
          </a:p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этап. </a:t>
            </a:r>
            <a:r>
              <a:rPr lang="ru-RU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персонализированной программы наставничества.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Профессионализация предполагает несколько последовательных шагов организованных наставником: основываясь/опираясь на потребности образовательной организации в специалисте обладающего определенными профессиональными компетенциями и видения собственных ресурсов и дефицитов молодым специалистом, организуется саморефлексия и анализ собственного опыта, на котором моделируется/создается идеальный образ своего профессионального развития в современных условиях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этап. </a:t>
            </a:r>
            <a:r>
              <a:rPr lang="ru-RU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персонализированной программы наставничества. </a:t>
            </a:r>
            <a:br>
              <a:rPr lang="ru-RU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реализации персонализированной программы цикличен, до получения желаемого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0EBC4E3E-12B8-46ED-A631-D026E1BFEF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8500" y="151760"/>
            <a:ext cx="487722" cy="119492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 rot="16200000">
            <a:off x="372799" y="6058166"/>
            <a:ext cx="71437" cy="817033"/>
          </a:xfrm>
          <a:prstGeom prst="rect">
            <a:avLst/>
          </a:prstGeom>
          <a:solidFill>
            <a:srgbClr val="3661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128003" y="6449434"/>
            <a:ext cx="4080932" cy="39009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27853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1900</TotalTime>
  <Words>1204</Words>
  <Application>Microsoft Office PowerPoint</Application>
  <PresentationFormat>Произвольный</PresentationFormat>
  <Paragraphs>158</Paragraphs>
  <Slides>15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  Организационно – методическое обеспечение реализации региональной системы наставничества в организациях дополнительного образования: персонализированная программа наставничества </vt:lpstr>
      <vt:lpstr>Основания, регламенты</vt:lpstr>
      <vt:lpstr>Основания, регламенты</vt:lpstr>
      <vt:lpstr> регламенты   НА УРОВНЕ ОБРАЗОВАТЕЛЬНОЙ ОРГАНИЗАЦИИ (размещение на сайте)</vt:lpstr>
      <vt:lpstr>задачи наставничества  по работе с молодыми специалистами</vt:lpstr>
      <vt:lpstr>Основные субъекты педагогического наставничества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Профиль – это перечень трудовых действий и функций, необходимых для самостоятельного и квалифицированного выполнения молодым педагогом профессиональной деятельности/должностных обязанностей в организации, и уровни их сформированности. </vt:lpstr>
      <vt:lpstr>Презентация PowerPoint</vt:lpstr>
      <vt:lpstr>Алгоритм…</vt:lpstr>
      <vt:lpstr>Примеры…ВО ВЛОЖЕНИИ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Оля</cp:lastModifiedBy>
  <cp:revision>142</cp:revision>
  <cp:lastPrinted>2022-11-15T03:18:54Z</cp:lastPrinted>
  <dcterms:created xsi:type="dcterms:W3CDTF">2020-08-08T15:33:15Z</dcterms:created>
  <dcterms:modified xsi:type="dcterms:W3CDTF">2022-11-29T11:41:01Z</dcterms:modified>
</cp:coreProperties>
</file>