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7" r:id="rId2"/>
    <p:sldId id="306" r:id="rId3"/>
    <p:sldId id="299" r:id="rId4"/>
    <p:sldId id="305" r:id="rId5"/>
    <p:sldId id="300" r:id="rId6"/>
    <p:sldId id="301" r:id="rId7"/>
    <p:sldId id="274" r:id="rId8"/>
    <p:sldId id="279" r:id="rId9"/>
    <p:sldId id="294" r:id="rId10"/>
    <p:sldId id="295" r:id="rId11"/>
    <p:sldId id="276" r:id="rId12"/>
    <p:sldId id="303" r:id="rId13"/>
    <p:sldId id="297" r:id="rId14"/>
    <p:sldId id="302" r:id="rId15"/>
    <p:sldId id="308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D9D1EB-35F1-40E8-BF13-CD6192400297}">
          <p14:sldIdLst>
            <p14:sldId id="307"/>
            <p14:sldId id="306"/>
            <p14:sldId id="299"/>
            <p14:sldId id="305"/>
            <p14:sldId id="300"/>
            <p14:sldId id="301"/>
            <p14:sldId id="274"/>
            <p14:sldId id="279"/>
            <p14:sldId id="294"/>
            <p14:sldId id="295"/>
            <p14:sldId id="276"/>
            <p14:sldId id="303"/>
            <p14:sldId id="297"/>
            <p14:sldId id="302"/>
            <p14:sldId id="308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67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 autoAdjust="0"/>
  </p:normalViewPr>
  <p:slideViewPr>
    <p:cSldViewPr>
      <p:cViewPr>
        <p:scale>
          <a:sx n="71" d="100"/>
          <a:sy n="71" d="100"/>
        </p:scale>
        <p:origin x="-606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AA0D0-0EB0-4569-89EC-D1AFF547B0C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E7BAF-9939-45D3-897C-E6448C73F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5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0" y="1243013"/>
            <a:ext cx="5969000" cy="335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73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0" y="1243013"/>
            <a:ext cx="5969000" cy="335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0" y="1243013"/>
            <a:ext cx="5969000" cy="335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9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0" y="1243013"/>
            <a:ext cx="5969000" cy="335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47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0" y="1243013"/>
            <a:ext cx="5969000" cy="335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52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hlinkClick r:id="rId13"/>
            <a:extLst>
              <a:ext uri="{FF2B5EF4-FFF2-40B4-BE49-F238E27FC236}">
                <a16:creationId xmlns="" xmlns:a16="http://schemas.microsoft.com/office/drawing/2014/main" id="{FDD61796-B8E6-4745-8B1E-8641679AE76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imc.ms/pedagogam/nastavnichestv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1051;&#1080;&#1089;&#1090;%20&#1085;&#1072;&#1073;&#1083;&#1102;&#1076;&#1077;&#1085;&#1080;&#1103;%20(&#1086;&#1094;&#1077;&#1085;&#1080;&#1074;&#1072;&#1085;&#1080;&#1103;)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64;&#1072;&#1073;&#1083;&#1086;&#1085;%20&#1055;&#1055;.docx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8;&#1089;&#1086;&#1085;&#1072;&#1083;&#1080;&#1079;&#1080;&#1088;&#1086;&#1074;&#1072;&#1085;&#1085;&#1072;&#1103;%20&#1087;&#1088;&#1086;&#1075;&#1088;&#1072;&#1084;&#1084;&#1072;.docx" TargetMode="External"/><Relationship Id="rId2" Type="http://schemas.openxmlformats.org/officeDocument/2006/relationships/hyperlink" Target="&#1055;&#1056;&#1048;&#1052;&#1045;&#1056;%20&#1055;&#1056;&#1054;&#1060;&#1048;&#1051;&#1068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sv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1000" y="661342"/>
            <a:ext cx="9945000" cy="3577658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Организационно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– методическое обеспечение реализации региональной системы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наставничества в организациях дополнительного образования: персонализированная программа наставничества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921000" y="4734000"/>
            <a:ext cx="10485000" cy="13500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Толмачева Ольга Владимировна, 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методист МКУ КИМЦ</a:t>
            </a:r>
          </a:p>
          <a:p>
            <a:pPr algn="l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сопровождение: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://kimc.ms/pedagogam/nastavnichestvo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28003" y="6534581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" y="1764000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35" y="1823506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FBA1650-47D0-41AE-B922-1EEDDDEA51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00" y="-47409"/>
            <a:ext cx="2520000" cy="14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972D10-AD1C-4B5C-9258-C9528AE641EA}"/>
              </a:ext>
            </a:extLst>
          </p:cNvPr>
          <p:cNvSpPr txBox="1"/>
          <p:nvPr/>
        </p:nvSpPr>
        <p:spPr>
          <a:xfrm>
            <a:off x="1416000" y="414000"/>
            <a:ext cx="9540000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47667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dirty="0">
                <a:solidFill>
                  <a:srgbClr val="47667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НДИВИДУАЛЬНАЯ ТРАЕКТОРИЯ ПРОФЕССИОНАЛЬНОГО СТАНОВЛЕНИЯ МОЛОДОГО ПЕДАГОГА:</a:t>
            </a:r>
            <a:endParaRPr lang="ru-RU" sz="1400" b="1" dirty="0">
              <a:solidFill>
                <a:srgbClr val="47667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418DB2-4B8B-4B54-9441-DEADF3DDAB40}"/>
              </a:ext>
            </a:extLst>
          </p:cNvPr>
          <p:cNvSpPr txBox="1"/>
          <p:nvPr/>
        </p:nvSpPr>
        <p:spPr>
          <a:xfrm>
            <a:off x="606000" y="1404000"/>
            <a:ext cx="108225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</a:t>
            </a:r>
            <a:r>
              <a:rPr lang="ru-RU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Саморефлексия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мониторинг.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рефлексии и мониторинга по результатам реализации персонализированной программы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этап. 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Завершение персонализированной программы наставничества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 работников происходит в случае: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•завершения плана мероприятий и срока действия персонализированной программы наставничества;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•по инициативе наставника или наставляемого и/или обоюдному решению (по уважительным обстоятельствам);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•по инициативе куратора (в случае недолжного исполнения персонализированной программы наставничества в силу различных обстоятельств со стороны наставника и/или наставляемого – форс-мажора).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C68253B-619D-42C3-A8DE-6DBC5F633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4639" y="486980"/>
            <a:ext cx="487722" cy="11949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38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2748E17-A7CF-49CC-9145-1056F8435038}"/>
              </a:ext>
            </a:extLst>
          </p:cNvPr>
          <p:cNvSpPr txBox="1"/>
          <p:nvPr/>
        </p:nvSpPr>
        <p:spPr>
          <a:xfrm>
            <a:off x="561000" y="504000"/>
            <a:ext cx="1089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ШАГИ…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498C0A3-83B7-43D1-BCB2-6ACEDB63EAA6}"/>
              </a:ext>
            </a:extLst>
          </p:cNvPr>
          <p:cNvSpPr txBox="1"/>
          <p:nvPr/>
        </p:nvSpPr>
        <p:spPr>
          <a:xfrm>
            <a:off x="561000" y="1359000"/>
            <a:ext cx="103725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476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№ 1.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желаемого образа молодого педагога относительно себя как профессионала в будущем исходя из стоящих перед ним профессиональных задач в конкретной образовательной организации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Шаг № 2.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актуальной профессиональной проблемы через заполнение «профиля» наставником 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3.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цели профессионального саморазвития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4.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ресурсов и проектирование деятельности по профессиональному саморазвитию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5.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деятельности по самообразованию, реализация персонализированной программы наставничества на базе образовательной организации и ИОМ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6.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деятельности по самообразованию и профессиональному развитию.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0035DD0-BCB9-45DE-BC6C-D8FD6F460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000" y="322038"/>
            <a:ext cx="487722" cy="1194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0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875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Профиль 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2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перечень трудовых действий и функций, необходимых для самостоятельного и квалифицированного выполнения молодым педагогом профессиональной деятельности/должностных обязанностей в организации, и уровни их </a:t>
            </a:r>
            <a:r>
              <a:rPr lang="ru-RU" sz="22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сформированности</a:t>
            </a:r>
            <a:r>
              <a:rPr lang="ru-RU" sz="2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i="1" dirty="0">
                <a:ea typeface="Calibri"/>
                <a:cs typeface="Times New Roman"/>
              </a:rPr>
              <a:t/>
            </a:r>
            <a:br>
              <a:rPr lang="ru-RU" sz="2000" i="1" dirty="0">
                <a:ea typeface="Calibri"/>
                <a:cs typeface="Times New Roman"/>
              </a:rPr>
            </a:b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9000"/>
            <a:ext cx="10515600" cy="5174999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30555" algn="l"/>
              </a:tabLs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Профиль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позволяет: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  <a:tab pos="630555" algn="l"/>
              </a:tabLst>
            </a:pPr>
            <a:r>
              <a:rPr lang="ru-RU" sz="3400" b="1" dirty="0">
                <a:latin typeface="Times New Roman"/>
                <a:ea typeface="Times New Roman"/>
                <a:cs typeface="Times New Roman"/>
              </a:rPr>
              <a:t>молодому педагогу </a:t>
            </a:r>
            <a:r>
              <a:rPr lang="ru-RU" sz="3400" dirty="0">
                <a:latin typeface="Times New Roman"/>
                <a:ea typeface="Times New Roman"/>
                <a:cs typeface="Times New Roman"/>
              </a:rPr>
              <a:t>получить четкое описание своего уровня владения трудовыми действиями/видами профессиональной деятельности;</a:t>
            </a:r>
            <a:endParaRPr lang="ru-RU" sz="3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  <a:tab pos="630555" algn="l"/>
              </a:tabLst>
            </a:pPr>
            <a:r>
              <a:rPr lang="ru-RU" sz="3400" b="1" dirty="0">
                <a:latin typeface="Times New Roman"/>
                <a:ea typeface="Times New Roman"/>
                <a:cs typeface="Times New Roman"/>
              </a:rPr>
              <a:t>наставнику</a:t>
            </a:r>
            <a:r>
              <a:rPr lang="ru-RU" sz="3400" dirty="0">
                <a:latin typeface="Times New Roman"/>
                <a:ea typeface="Times New Roman"/>
                <a:cs typeface="Times New Roman"/>
              </a:rPr>
              <a:t> зафиксировать соответствие требуемых трудовых действий и имеющихся; на основании этого выстроить совместный с молодым педагогом анализ профессиональных затруднений, совместное целеполагание профессионального развития; выявить и обсудить с молодым педагогом «приращения» профессиональных умений и выстроить совместный анализ результатов деятельности по профессиональному развитию;</a:t>
            </a:r>
            <a:endParaRPr lang="ru-RU" sz="3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  <a:tab pos="630555" algn="l"/>
              </a:tabLst>
            </a:pPr>
            <a:r>
              <a:rPr lang="ru-RU" sz="3400" b="1" dirty="0">
                <a:latin typeface="Times New Roman"/>
                <a:ea typeface="Times New Roman"/>
                <a:cs typeface="Times New Roman"/>
              </a:rPr>
              <a:t>образовательной организации </a:t>
            </a:r>
            <a:r>
              <a:rPr lang="ru-RU" sz="3400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3400" dirty="0">
                <a:latin typeface="Times New Roman"/>
                <a:ea typeface="Times New Roman"/>
                <a:cs typeface="Times New Roman"/>
              </a:rPr>
              <a:t>позволяет оперативно доучить тех молодых педагогов, которые по своему уровню не дотягивают до требований работодателя.</a:t>
            </a:r>
            <a:endParaRPr lang="ru-RU" sz="3400" dirty="0">
              <a:ea typeface="Calibri"/>
              <a:cs typeface="Times New Roman"/>
            </a:endParaRPr>
          </a:p>
          <a:p>
            <a:r>
              <a:rPr lang="ru-RU" sz="3400" dirty="0" smtClean="0">
                <a:hlinkClick r:id="rId2" action="ppaction://hlinkfile"/>
              </a:rPr>
              <a:t>ПРИМЕР</a:t>
            </a:r>
            <a:endParaRPr lang="ru-RU" sz="3400" dirty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0035DD0-BCB9-45DE-BC6C-D8FD6F460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000" y="322038"/>
            <a:ext cx="487722" cy="11949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5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894C3D-D6EA-44EC-8E65-551A61F10C07}"/>
              </a:ext>
            </a:extLst>
          </p:cNvPr>
          <p:cNvSpPr txBox="1"/>
          <p:nvPr/>
        </p:nvSpPr>
        <p:spPr>
          <a:xfrm>
            <a:off x="408517" y="969088"/>
            <a:ext cx="10974983" cy="4439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882205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персонализированной программы наставничества: создать условия для становления субъектной позиции молодого педагога от 0 до 2-х лет работы в отношении своего профессионального развития (профессиональной деятельности) в современных условиях.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26670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Ознакомить молодых педагогов с корпоративной культурой образовательной организации.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 социализацию и эффективную коммуникацию молодых педагогов в коллективе.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потенциальные возможности начинающего учителя.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планированию карьеры молодых педагогов, мотивации к повышению квалификационного уровня.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  <a:tab pos="88220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 эффективные формы повышения профессиональных компетентностей с учетом потребностей, затруднений и достижений молодого педагога.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  <a:tab pos="88220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успешному закреплению в образовательной организации.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Оценивать динамику развития профессиональных компетенций молодого педагога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C36E58F-17D5-417D-9B6E-B653AB71DD63}"/>
              </a:ext>
            </a:extLst>
          </p:cNvPr>
          <p:cNvSpPr txBox="1">
            <a:spLocks/>
          </p:cNvSpPr>
          <p:nvPr/>
        </p:nvSpPr>
        <p:spPr>
          <a:xfrm>
            <a:off x="560999" y="326594"/>
            <a:ext cx="9023229" cy="585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(НАЧАЛО)…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0035DD0-BCB9-45DE-BC6C-D8FD6F460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000" y="322038"/>
            <a:ext cx="487722" cy="1194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3424" y="5742854"/>
            <a:ext cx="174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hlinkClick r:id="rId3" action="ppaction://hlinkfile"/>
              </a:rPr>
              <a:t>ПРИМЕР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88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Алгоритм…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4000"/>
            <a:ext cx="10515600" cy="4682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трудовое действие (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проф.стандарт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«Педагог»)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Провести замеры (профиль)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Проанализировать квалификационный профиль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Вычленить проблему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Сформулировать цель наставничества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Сформулировать задачи наставничества (действия)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Разработать План мероприятий 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51706"/>
              </p:ext>
            </p:extLst>
          </p:nvPr>
        </p:nvGraphicFramePr>
        <p:xfrm>
          <a:off x="561000" y="4959000"/>
          <a:ext cx="11160000" cy="12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212"/>
                <a:gridCol w="1805788"/>
                <a:gridCol w="1713548"/>
                <a:gridCol w="1574440"/>
                <a:gridCol w="1481826"/>
                <a:gridCol w="1944896"/>
                <a:gridCol w="1250290"/>
              </a:tblGrid>
              <a:tr h="12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Направления наставнической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Описание проблемы (или) достоинства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Деятельность наставника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Деятельность наставляемого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Сроки реализации и даты встреч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Промежуточные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 планируемые результаты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Расписание встреч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0035DD0-BCB9-45DE-BC6C-D8FD6F460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000" y="322038"/>
            <a:ext cx="487722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Примеры…</a:t>
            </a:r>
            <a:r>
              <a:rPr lang="ru-RU" b="1" dirty="0">
                <a:solidFill>
                  <a:schemeClr val="accent2"/>
                </a:solidFill>
              </a:rPr>
              <a:t>ВО ВЛОЖЕНИИ </a:t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hlinkClick r:id="rId2" action="ppaction://hlinkfile"/>
              </a:rPr>
              <a:t>Квалификационный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профиль</a:t>
            </a:r>
          </a:p>
          <a:p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Персонализированная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hlinkClick r:id="rId3" action="ppaction://hlinkfile"/>
              </a:rPr>
              <a:t>программа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наставничества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6000" y="4419000"/>
            <a:ext cx="589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-5629" y="855552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41836" y="18956"/>
            <a:ext cx="3467099" cy="762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3398982" y="57737"/>
            <a:ext cx="84270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Основания, регламенты</a:t>
            </a:r>
            <a:endParaRPr lang="ru-RU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0" y="3058181"/>
            <a:ext cx="11775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6700" y="1021128"/>
            <a:ext cx="1183060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07.05.2018 № 204 </a:t>
            </a:r>
            <a:r>
              <a:rPr lang="ru-RU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О национальных целях и стратегических задачах развития Российской Федерации на период до </a:t>
            </a:r>
            <a:r>
              <a:rPr lang="ru-RU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2024 года»</a:t>
            </a:r>
          </a:p>
          <a:p>
            <a:pPr lvl="0"/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«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К 2024 году необходимо обеспечить решение следующих задач: …создание условий для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 наставничества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…» (п. 5) </a:t>
            </a:r>
          </a:p>
          <a:p>
            <a:pPr lvl="0"/>
            <a:endParaRPr lang="ru-RU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РФ от 31.12.2019 № 3273-р «Об утверждении основных принципов национальной системы профессионального роста педагогических работников РФ, включая национальную систему учительского роста» </a:t>
            </a:r>
            <a:endParaRPr lang="ru-RU" sz="16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«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системы наставничества педагогических работников в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организациях» (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п. 29)</a:t>
            </a:r>
          </a:p>
          <a:p>
            <a:endParaRPr lang="ru-RU" sz="1600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«Современная школа»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«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К концу 2022 года разработана и внедрена система наставничества педагогических работников»</a:t>
            </a:r>
          </a:p>
          <a:p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министерства просвещения РФ от 25.12.2019 № Р-145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   «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методологии (целевой модели) наставничества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обучающихся 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для организаций, осуществляющих образовательную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деятельность 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по общеобразовательным, дополнительным </a:t>
            </a:r>
            <a:endParaRPr lang="ru-RU" sz="1600" b="1" kern="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   общеобразовательным 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и программам среднего профессионального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с применением лучших практик обмена опытом 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 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обучающимися</a:t>
            </a:r>
            <a:r>
              <a:rPr lang="ru-RU" sz="1600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kern="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«…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организовать внедрение методологии (целевой модели) наставничества обучающихся для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организаций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, осуществляющих образовательную деятельность по общеобразовательным,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дополнительным общеобразовательным 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и программам среднего профессионального образования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в том числе </a:t>
            </a: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kern="0" dirty="0">
                <a:latin typeface="Arial" panose="020B0604020202020204" pitchFamily="34" charset="0"/>
                <a:cs typeface="Arial" panose="020B0604020202020204" pitchFamily="34" charset="0"/>
              </a:rPr>
              <a:t>применением лучших практик обмена опытом между обучающимися» </a:t>
            </a:r>
            <a:r>
              <a:rPr lang="ru-RU" sz="1400" i="1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1400" i="1" kern="0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pPr lvl="0"/>
            <a:endParaRPr lang="ru-RU" sz="1300" i="1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kern="0" dirty="0">
              <a:solidFill>
                <a:srgbClr val="9F29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i="1" kern="0" dirty="0" smtClean="0">
                <a:solidFill>
                  <a:srgbClr val="1B5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kern="0" dirty="0">
              <a:solidFill>
                <a:srgbClr val="1B58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kern="0" dirty="0" smtClean="0">
              <a:solidFill>
                <a:srgbClr val="2225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28003" y="6534581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FBA1650-47D0-41AE-B922-1EEDDDEA51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7" y="-211442"/>
            <a:ext cx="1903966" cy="107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5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-5629" y="855552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41836" y="18956"/>
            <a:ext cx="3467099" cy="762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0" y="3058181"/>
            <a:ext cx="11775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28003" y="6534581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1" y="979032"/>
            <a:ext cx="1173857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kern="0" cap="all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Красноярского края от 30.11.2020 № </a:t>
            </a:r>
            <a:r>
              <a:rPr lang="ru-RU" b="1" kern="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590-11-03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«О внедрении региональной целевой модели наставничества для организаций, осуществляющих образовательную деятельность по общеобразовательным, дополнительным общеобразовательным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программам среднего профессионального образования, на территории Красноярского края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700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РФ от 16.12.2020 № Р-174 </a:t>
            </a:r>
            <a:endParaRPr lang="ru-R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Концепции создания единой федеральной системы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управленческих кадров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Министерства Просвещения РФ от 27.08.2021 № Р-201 </a:t>
            </a:r>
            <a:endParaRPr lang="ru-R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методических рекомендаций по порядку и формам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диагностики профессиональных дефицитов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и управленческих кадров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возможностью получения индивидуального плана»</a:t>
            </a:r>
          </a:p>
          <a:p>
            <a:pPr lvl="0"/>
            <a:endParaRPr lang="ru-RU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России и Общероссийского Профсоюза образования от 21 декабря 2021 г. № АЗ-1128/08 </a:t>
            </a:r>
            <a:endParaRPr lang="ru-R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      «Об учете и использовании в работе методических рекомендаций по разработке и внедрению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(целевой модели) наставничества педагогических работников в образовательных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организациях» </a:t>
            </a:r>
          </a:p>
          <a:p>
            <a:endParaRPr lang="ru-RU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 Правительства </a:t>
            </a: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Красноярского края от 01.03.2022 N 152-п, </a:t>
            </a:r>
            <a:endParaRPr lang="ru-R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   от </a:t>
            </a: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26.04.2022 N </a:t>
            </a:r>
            <a:r>
              <a:rPr lang="ru-RU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336-п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7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24.06.2022 № 1688-р </a:t>
            </a:r>
          </a:p>
          <a:p>
            <a:pPr lvl="0"/>
            <a:r>
              <a:rPr lang="ru-RU" sz="1600" dirty="0" smtClean="0"/>
              <a:t>      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концепции подготовки педагогических кадров для системы образования на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до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2030 года»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27.07.2022 №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401 </a:t>
            </a:r>
          </a:p>
          <a:p>
            <a:pPr lvl="0"/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 проведении в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Года педагога и наставника»</a:t>
            </a: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3398982" y="57737"/>
            <a:ext cx="84270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Основания, регламенты</a:t>
            </a:r>
            <a:endParaRPr lang="ru-RU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FBA1650-47D0-41AE-B922-1EEDDDEA51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5" y="-125999"/>
            <a:ext cx="1819818" cy="10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1132920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800" y="1218832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0" y="3058181"/>
            <a:ext cx="11775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03480" y="643096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3874" y="847928"/>
            <a:ext cx="117385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kern="0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kern="0" dirty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911000" y="57737"/>
            <a:ext cx="10273412" cy="1075183"/>
          </a:xfrm>
        </p:spPr>
        <p:txBody>
          <a:bodyPr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36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регламенты  </a:t>
            </a: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УРОВНЕ ОБРАЗОВАТЕЛЬНОЙ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ОРГАНИЗАЦИИ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(размещение на сайте)</a:t>
            </a:r>
            <a:endParaRPr lang="ru-RU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7034" y="1582341"/>
            <a:ext cx="10273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Приказ </a:t>
            </a:r>
            <a:r>
              <a:rPr lang="ru-RU" sz="2400" b="1" dirty="0"/>
              <a:t>о внедрении системы (целевой модели) наставничества педагогических работников в образовательных организациях. </a:t>
            </a:r>
            <a:endParaRPr lang="ru-RU" sz="2400" b="1" dirty="0" smtClean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Положение </a:t>
            </a:r>
            <a:r>
              <a:rPr lang="ru-RU" sz="2400" b="1" dirty="0"/>
              <a:t>о системе наставничества педагогических работников. </a:t>
            </a:r>
            <a:endParaRPr lang="ru-RU" sz="2400" b="1" dirty="0" smtClean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Акт </a:t>
            </a:r>
            <a:r>
              <a:rPr lang="ru-RU" sz="2400" b="1" dirty="0"/>
              <a:t>об утверждении Положения о системе наставничества педагогических работников образовательных организаций. </a:t>
            </a:r>
            <a:endParaRPr lang="ru-RU" sz="2400" b="1" dirty="0" smtClean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Приказ </a:t>
            </a:r>
            <a:r>
              <a:rPr lang="ru-RU" sz="2400" b="1" dirty="0"/>
              <a:t>о назначение куратора внедрения системы (целевой модели) наставничества педагогических работников в образовательной организации. </a:t>
            </a:r>
            <a:endParaRPr lang="ru-RU" sz="2400" b="1" dirty="0" smtClean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Приказ </a:t>
            </a:r>
            <a:r>
              <a:rPr lang="ru-RU" sz="2400" b="1" dirty="0"/>
              <a:t>о назначении наставников и формировании наставнических пар. </a:t>
            </a:r>
            <a:endParaRPr lang="ru-RU" sz="2400" b="1" dirty="0" smtClean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Локальные </a:t>
            </a:r>
            <a:r>
              <a:rPr lang="ru-RU" sz="2400" b="1" dirty="0"/>
              <a:t>акты, регламентирующие меры стимулирования педагогических работников образовательных организаций.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EFBA1650-47D0-41AE-B922-1EEDDDEA51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72" y="-29144"/>
            <a:ext cx="2065891" cy="1162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0217" y="6309000"/>
            <a:ext cx="496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Контроль 2-15 декабря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04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1002551"/>
            <a:ext cx="1219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6935" y="1002551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Выноска со стрелкой вниз 33"/>
          <p:cNvSpPr/>
          <p:nvPr/>
        </p:nvSpPr>
        <p:spPr>
          <a:xfrm>
            <a:off x="1" y="922879"/>
            <a:ext cx="12208935" cy="541337"/>
          </a:xfrm>
          <a:prstGeom prst="downArrowCallout">
            <a:avLst>
              <a:gd name="adj1" fmla="val 0"/>
              <a:gd name="adj2" fmla="val 372275"/>
              <a:gd name="adj3" fmla="val 25000"/>
              <a:gd name="adj4" fmla="val 73180"/>
            </a:avLst>
          </a:prstGeom>
          <a:solidFill>
            <a:srgbClr val="3661A6">
              <a:alpha val="50196"/>
            </a:srgbClr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24901" y="40884"/>
            <a:ext cx="3467099" cy="775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51552" y="3058181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858253" y="3050613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63654" t="38625" r="-135431" b="36284"/>
          <a:stretch/>
        </p:blipFill>
        <p:spPr>
          <a:xfrm>
            <a:off x="1306020" y="1371601"/>
            <a:ext cx="97907" cy="418407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38881" y="1539802"/>
            <a:ext cx="30900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количества увольнений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сроков адаптации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Включенность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деятельность коллектива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453F089B-F415-4C7E-A43D-DFED2586EC3B}"/>
              </a:ext>
            </a:extLst>
          </p:cNvPr>
          <p:cNvGrpSpPr/>
          <p:nvPr/>
        </p:nvGrpSpPr>
        <p:grpSpPr>
          <a:xfrm>
            <a:off x="333908" y="3463636"/>
            <a:ext cx="2700000" cy="2025000"/>
            <a:chOff x="4836000" y="2169000"/>
            <a:chExt cx="2520000" cy="2520000"/>
          </a:xfrm>
        </p:grpSpPr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1972A762-50D6-4A48-ACAE-F0145C26FB2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0" name="Полилиния: фигура 15">
              <a:extLst>
                <a:ext uri="{FF2B5EF4-FFF2-40B4-BE49-F238E27FC236}">
                  <a16:creationId xmlns="" xmlns:a16="http://schemas.microsoft.com/office/drawing/2014/main" id="{C3E90262-52FA-4C60-94B9-F834AE3FA64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9F2936"/>
                </a:gs>
                <a:gs pos="80000">
                  <a:srgbClr val="9F2936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3" name="Круг: прозрачная заливка 16">
              <a:extLst>
                <a:ext uri="{FF2B5EF4-FFF2-40B4-BE49-F238E27FC236}">
                  <a16:creationId xmlns="" xmlns:a16="http://schemas.microsoft.com/office/drawing/2014/main" id="{505028C9-234B-4ADB-B6E8-8ECCB80882B5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9F2936"/>
                </a:gs>
                <a:gs pos="80000">
                  <a:srgbClr val="9F2936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8345482A-A8CE-4CB0-92FE-1485568D817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Круг: прозрачная заливка 18">
              <a:extLst>
                <a:ext uri="{FF2B5EF4-FFF2-40B4-BE49-F238E27FC236}">
                  <a16:creationId xmlns="" xmlns:a16="http://schemas.microsoft.com/office/drawing/2014/main" id="{4915ABBE-2FE2-4493-90A7-98C8F8622876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9F2936"/>
                </a:gs>
                <a:gs pos="80000">
                  <a:srgbClr val="9F2936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817034" y="4206966"/>
            <a:ext cx="1672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9D29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учителя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20B09094-B066-463A-91FE-8549BAC1A1CA}"/>
              </a:ext>
            </a:extLst>
          </p:cNvPr>
          <p:cNvGrpSpPr/>
          <p:nvPr/>
        </p:nvGrpSpPr>
        <p:grpSpPr>
          <a:xfrm>
            <a:off x="3201261" y="1584091"/>
            <a:ext cx="2700000" cy="2025000"/>
            <a:chOff x="4836000" y="2169000"/>
            <a:chExt cx="2520000" cy="2520000"/>
          </a:xfrm>
        </p:grpSpPr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B5FD9F65-0BDF-4437-BA5E-49ADBF921CF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8" name="Полилиния: фигура 21">
              <a:extLst>
                <a:ext uri="{FF2B5EF4-FFF2-40B4-BE49-F238E27FC236}">
                  <a16:creationId xmlns="" xmlns:a16="http://schemas.microsoft.com/office/drawing/2014/main" id="{252609D5-82AF-4E04-8D2B-41D1D39B5144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1B587C"/>
                </a:gs>
                <a:gs pos="80000">
                  <a:srgbClr val="1B587C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9" name="Круг: прозрачная заливка 22">
              <a:extLst>
                <a:ext uri="{FF2B5EF4-FFF2-40B4-BE49-F238E27FC236}">
                  <a16:creationId xmlns="" xmlns:a16="http://schemas.microsoft.com/office/drawing/2014/main" id="{FB4C28EB-22D8-4B3D-97D4-CA8FE1F688DF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1B587C"/>
                </a:gs>
                <a:gs pos="80000">
                  <a:srgbClr val="1B587C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3C064428-B298-4DD7-AE23-A04BDDD4632A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1" name="Круг: прозрачная заливка 24">
              <a:extLst>
                <a:ext uri="{FF2B5EF4-FFF2-40B4-BE49-F238E27FC236}">
                  <a16:creationId xmlns="" xmlns:a16="http://schemas.microsoft.com/office/drawing/2014/main" id="{708567B2-2B4D-4CCB-9548-E36F8D69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1B587C"/>
                </a:gs>
                <a:gs pos="80000">
                  <a:srgbClr val="1B587C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75FD00F7-9DB7-455A-BC71-A439F4DC5223}"/>
              </a:ext>
            </a:extLst>
          </p:cNvPr>
          <p:cNvGrpSpPr/>
          <p:nvPr/>
        </p:nvGrpSpPr>
        <p:grpSpPr>
          <a:xfrm>
            <a:off x="6362363" y="3992945"/>
            <a:ext cx="2700000" cy="2025000"/>
            <a:chOff x="4836000" y="2169000"/>
            <a:chExt cx="2520000" cy="2520000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26879D95-AC14-49A2-BBCD-030A2645D213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7" name="Полилиния: фигура 27">
              <a:extLst>
                <a:ext uri="{FF2B5EF4-FFF2-40B4-BE49-F238E27FC236}">
                  <a16:creationId xmlns="" xmlns:a16="http://schemas.microsoft.com/office/drawing/2014/main" id="{CA96ADB6-1721-4A29-9F05-A11F4C71D915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4E8542"/>
                </a:gs>
                <a:gs pos="80000">
                  <a:srgbClr val="4E8542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8" name="Круг: прозрачная заливка 28">
              <a:extLst>
                <a:ext uri="{FF2B5EF4-FFF2-40B4-BE49-F238E27FC236}">
                  <a16:creationId xmlns="" xmlns:a16="http://schemas.microsoft.com/office/drawing/2014/main" id="{82A37B77-65EB-44B7-8D42-222547E5DD18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4E8542"/>
                </a:gs>
                <a:gs pos="80000">
                  <a:srgbClr val="4E8542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4D8D9D56-CF02-419F-AE52-2933A8D9462E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0" name="Круг: прозрачная заливка 30">
              <a:extLst>
                <a:ext uri="{FF2B5EF4-FFF2-40B4-BE49-F238E27FC236}">
                  <a16:creationId xmlns="" xmlns:a16="http://schemas.microsoft.com/office/drawing/2014/main" id="{42055B3F-E538-456B-8632-D0FA4803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4E8542"/>
                </a:gs>
                <a:gs pos="80000">
                  <a:srgbClr val="4E8542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5DEB7FFB-686C-49F0-849E-7FAAD1D3B0C0}"/>
              </a:ext>
            </a:extLst>
          </p:cNvPr>
          <p:cNvGrpSpPr/>
          <p:nvPr/>
        </p:nvGrpSpPr>
        <p:grpSpPr>
          <a:xfrm>
            <a:off x="9108451" y="1641189"/>
            <a:ext cx="2700000" cy="2025000"/>
            <a:chOff x="4836000" y="2169000"/>
            <a:chExt cx="2520000" cy="2520000"/>
          </a:xfrm>
        </p:grpSpPr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71F0FA79-D626-4BA4-AAB8-413341B6912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4" name="Полилиния: фигура 33">
              <a:extLst>
                <a:ext uri="{FF2B5EF4-FFF2-40B4-BE49-F238E27FC236}">
                  <a16:creationId xmlns="" xmlns:a16="http://schemas.microsoft.com/office/drawing/2014/main" id="{ECC2FA00-CBC5-4E21-ABF9-BE3DE17A474A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604878"/>
                </a:gs>
                <a:gs pos="80000">
                  <a:srgbClr val="604878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5" name="Круг: прозрачная заливка 34">
              <a:extLst>
                <a:ext uri="{FF2B5EF4-FFF2-40B4-BE49-F238E27FC236}">
                  <a16:creationId xmlns="" xmlns:a16="http://schemas.microsoft.com/office/drawing/2014/main" id="{33336ED6-D25F-43F5-B82A-55978B0DECD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604878"/>
                </a:gs>
                <a:gs pos="80000">
                  <a:srgbClr val="604878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="" xmlns:a16="http://schemas.microsoft.com/office/drawing/2014/main" id="{2446610D-FB4C-48F0-849E-AFE7C96EBD47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7" name="Круг: прозрачная заливка 36">
              <a:extLst>
                <a:ext uri="{FF2B5EF4-FFF2-40B4-BE49-F238E27FC236}">
                  <a16:creationId xmlns="" xmlns:a16="http://schemas.microsoft.com/office/drawing/2014/main" id="{A3AAB31F-C7FC-462C-A4CC-283B0449C8A1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604878"/>
                </a:gs>
                <a:gs pos="80000">
                  <a:srgbClr val="604878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B5913338-F012-44A4-9A0D-7EE82BC7331F}"/>
              </a:ext>
            </a:extLst>
          </p:cNvPr>
          <p:cNvSpPr/>
          <p:nvPr/>
        </p:nvSpPr>
        <p:spPr>
          <a:xfrm>
            <a:off x="3640819" y="2298654"/>
            <a:ext cx="1848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F2E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дефицитов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60888738-D4D7-4F24-98D3-B9E163EDAD84}"/>
              </a:ext>
            </a:extLst>
          </p:cNvPr>
          <p:cNvSpPr/>
          <p:nvPr/>
        </p:nvSpPr>
        <p:spPr>
          <a:xfrm>
            <a:off x="6678130" y="4613360"/>
            <a:ext cx="2054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487B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профессиональных компетенций 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81B30877-A745-406B-A641-C635C425264D}"/>
              </a:ext>
            </a:extLst>
          </p:cNvPr>
          <p:cNvSpPr/>
          <p:nvPr/>
        </p:nvSpPr>
        <p:spPr>
          <a:xfrm>
            <a:off x="9615776" y="2447744"/>
            <a:ext cx="168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5E46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субъектности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AB0609DC-C9D0-4075-82FB-F8DC1F1B0F53}"/>
              </a:ext>
            </a:extLst>
          </p:cNvPr>
          <p:cNvSpPr/>
          <p:nvPr/>
        </p:nvSpPr>
        <p:spPr>
          <a:xfrm>
            <a:off x="3228935" y="3850100"/>
            <a:ext cx="26723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Дельта прироста: уменьшение количества дефицитов компетентностей в предметных, методических, психолого-педагогических, коммуникативных областях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140301" y="1464215"/>
            <a:ext cx="2717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Функциональная грамотность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133920" y="3852340"/>
            <a:ext cx="29604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осмысленной персонализированной программы + ИОМ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</a:t>
            </a:r>
            <a:r>
              <a:rPr lang="ru-RU" sz="1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</a:t>
            </a: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в </a:t>
            </a: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</a:p>
        </p:txBody>
      </p:sp>
      <p:sp>
        <p:nvSpPr>
          <p:cNvPr id="54" name="Заголовок 1"/>
          <p:cNvSpPr>
            <a:spLocks noGrp="1"/>
          </p:cNvSpPr>
          <p:nvPr>
            <p:ph type="title"/>
          </p:nvPr>
        </p:nvSpPr>
        <p:spPr>
          <a:xfrm>
            <a:off x="3398982" y="57737"/>
            <a:ext cx="84270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задачи наставничества </a:t>
            </a:r>
            <a:b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работе с </a:t>
            </a:r>
            <a:r>
              <a:rPr lang="ru-RU" sz="2000" b="1" cap="all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молодыми специалистами</a:t>
            </a:r>
            <a:endParaRPr lang="ru-RU" sz="20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EFBA1650-47D0-41AE-B922-1EEDDDEA51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1" y="-159513"/>
            <a:ext cx="2065891" cy="116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0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1002551"/>
            <a:ext cx="1219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0" y="1002551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Выноска со стрелкой вниз 33"/>
          <p:cNvSpPr/>
          <p:nvPr/>
        </p:nvSpPr>
        <p:spPr>
          <a:xfrm>
            <a:off x="1" y="922879"/>
            <a:ext cx="12208935" cy="541337"/>
          </a:xfrm>
          <a:prstGeom prst="downArrowCallout">
            <a:avLst>
              <a:gd name="adj1" fmla="val 0"/>
              <a:gd name="adj2" fmla="val 372275"/>
              <a:gd name="adj3" fmla="val 25000"/>
              <a:gd name="adj4" fmla="val 73180"/>
            </a:avLst>
          </a:prstGeom>
          <a:solidFill>
            <a:srgbClr val="3661A6">
              <a:alpha val="50196"/>
            </a:srgbClr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24901" y="40884"/>
            <a:ext cx="3467099" cy="775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3343565" y="85725"/>
            <a:ext cx="88484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субъекты педагогического наставничества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51552" y="3058181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858253" y="3050613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63654" t="38625" r="-135431" b="36284"/>
          <a:stretch/>
        </p:blipFill>
        <p:spPr>
          <a:xfrm>
            <a:off x="1306020" y="1371601"/>
            <a:ext cx="97907" cy="4184073"/>
          </a:xfrm>
          <a:prstGeom prst="rect">
            <a:avLst/>
          </a:prstGeom>
        </p:spPr>
      </p:pic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5496D36E-AA89-4A03-8F79-B777CDFB4B70}"/>
              </a:ext>
            </a:extLst>
          </p:cNvPr>
          <p:cNvSpPr/>
          <p:nvPr/>
        </p:nvSpPr>
        <p:spPr>
          <a:xfrm>
            <a:off x="516577" y="1602816"/>
            <a:ext cx="3188384" cy="2313945"/>
          </a:xfrm>
          <a:prstGeom prst="ellipse">
            <a:avLst/>
          </a:prstGeom>
          <a:solidFill>
            <a:srgbClr val="F07F0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4384018" y="1581370"/>
            <a:ext cx="3266391" cy="2356836"/>
          </a:xfrm>
          <a:prstGeom prst="ellips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Профиль молодого педагога</a:t>
            </a:r>
          </a:p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Персонализированная программа наставничества 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E1081748-0063-4E05-A6BF-5FCAA6BA4C09}"/>
              </a:ext>
            </a:extLst>
          </p:cNvPr>
          <p:cNvSpPr/>
          <p:nvPr/>
        </p:nvSpPr>
        <p:spPr>
          <a:xfrm>
            <a:off x="3065917" y="2276686"/>
            <a:ext cx="1715087" cy="10831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Равнобедренный треугольник 22">
            <a:extLst>
              <a:ext uri="{FF2B5EF4-FFF2-40B4-BE49-F238E27FC236}">
                <a16:creationId xmlns="" xmlns:a16="http://schemas.microsoft.com/office/drawing/2014/main" id="{5DF37821-3231-4541-90C5-2414FA906685}"/>
              </a:ext>
            </a:extLst>
          </p:cNvPr>
          <p:cNvSpPr/>
          <p:nvPr/>
        </p:nvSpPr>
        <p:spPr>
          <a:xfrm rot="16200000">
            <a:off x="3405252" y="2396942"/>
            <a:ext cx="665931" cy="765437"/>
          </a:xfrm>
          <a:prstGeom prst="triangl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24399" y="2550248"/>
            <a:ext cx="176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69F5F98F-CC53-427C-AEB8-8B108F3A56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1657710" y="1804701"/>
            <a:ext cx="823935" cy="565474"/>
          </a:xfrm>
          <a:prstGeom prst="rect">
            <a:avLst/>
          </a:prstGeom>
        </p:spPr>
      </p:pic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98E2F829-B33E-4B85-BCF8-101F14EA1CFC}"/>
              </a:ext>
            </a:extLst>
          </p:cNvPr>
          <p:cNvSpPr/>
          <p:nvPr/>
        </p:nvSpPr>
        <p:spPr>
          <a:xfrm>
            <a:off x="8520398" y="1639606"/>
            <a:ext cx="2954604" cy="2298600"/>
          </a:xfrm>
          <a:prstGeom prst="ellipse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Наставник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E6E6E9DF-E665-4E62-96BF-791BFBAF86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9587474" y="1922344"/>
            <a:ext cx="820449" cy="615337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7270459" y="2345534"/>
            <a:ext cx="1715087" cy="1083162"/>
            <a:chOff x="7072845" y="2234944"/>
            <a:chExt cx="1286315" cy="1083162"/>
          </a:xfrm>
        </p:grpSpPr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20DE24B7-DD08-44CA-A32F-E719FEC42D57}"/>
                </a:ext>
              </a:extLst>
            </p:cNvPr>
            <p:cNvSpPr/>
            <p:nvPr/>
          </p:nvSpPr>
          <p:spPr>
            <a:xfrm>
              <a:off x="7072845" y="2234944"/>
              <a:ext cx="1286315" cy="1083162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Равнобедренный треугольник 29">
              <a:extLst>
                <a:ext uri="{FF2B5EF4-FFF2-40B4-BE49-F238E27FC236}">
                  <a16:creationId xmlns="" xmlns:a16="http://schemas.microsoft.com/office/drawing/2014/main" id="{912405FF-58BB-4DB7-83A5-A63462D662A3}"/>
                </a:ext>
              </a:extLst>
            </p:cNvPr>
            <p:cNvSpPr/>
            <p:nvPr/>
          </p:nvSpPr>
          <p:spPr>
            <a:xfrm rot="5400000">
              <a:off x="7525518" y="2452298"/>
              <a:ext cx="665931" cy="574078"/>
            </a:xfrm>
            <a:prstGeom prst="triangle">
              <a:avLst/>
            </a:prstGeom>
            <a:solidFill>
              <a:srgbClr val="1B587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4384017" y="4352338"/>
            <a:ext cx="3152360" cy="2150063"/>
          </a:xfrm>
          <a:prstGeom prst="ellipse">
            <a:avLst/>
          </a:prstGeom>
          <a:solidFill>
            <a:srgbClr val="4E8542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Куратор</a:t>
            </a:r>
          </a:p>
        </p:txBody>
      </p:sp>
      <p:grpSp>
        <p:nvGrpSpPr>
          <p:cNvPr id="32" name="Группа 31"/>
          <p:cNvGrpSpPr/>
          <p:nvPr/>
        </p:nvGrpSpPr>
        <p:grpSpPr>
          <a:xfrm rot="5400000">
            <a:off x="5403952" y="3369297"/>
            <a:ext cx="1286315" cy="1612543"/>
            <a:chOff x="7072845" y="2234944"/>
            <a:chExt cx="1286315" cy="1083162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20DE24B7-DD08-44CA-A32F-E719FEC42D57}"/>
                </a:ext>
              </a:extLst>
            </p:cNvPr>
            <p:cNvSpPr/>
            <p:nvPr/>
          </p:nvSpPr>
          <p:spPr>
            <a:xfrm>
              <a:off x="7072845" y="2234944"/>
              <a:ext cx="1286315" cy="1083162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="" xmlns:a16="http://schemas.microsoft.com/office/drawing/2014/main" id="{912405FF-58BB-4DB7-83A5-A63462D662A3}"/>
                </a:ext>
              </a:extLst>
            </p:cNvPr>
            <p:cNvSpPr/>
            <p:nvPr/>
          </p:nvSpPr>
          <p:spPr>
            <a:xfrm rot="5400000">
              <a:off x="7525518" y="2452298"/>
              <a:ext cx="665931" cy="574078"/>
            </a:xfrm>
            <a:prstGeom prst="triangle">
              <a:avLst/>
            </a:prstGeom>
            <a:solidFill>
              <a:srgbClr val="1B587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266700" y="3879592"/>
            <a:ext cx="42075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в персонализированной программе наставничества</a:t>
            </a:r>
          </a:p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наставником, при его помощи приобретает новый опыт, развивает необходимые компетенции, добивается предсказуемых результатов</a:t>
            </a:r>
          </a:p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активным субъектом собственного непрерывного личностного и профессионального развития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F1FAF628-619B-4CC8-A02E-69515A0CA8FF}"/>
              </a:ext>
            </a:extLst>
          </p:cNvPr>
          <p:cNvSpPr/>
          <p:nvPr/>
        </p:nvSpPr>
        <p:spPr>
          <a:xfrm>
            <a:off x="8317976" y="4095035"/>
            <a:ext cx="36819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defTabSz="121917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адаптацию и индивидуальную траекторию профессионального развития наставляемого на основе его профессиональных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затруднений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EFBA1650-47D0-41AE-B922-1EEDDDEA51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1" y="-159513"/>
            <a:ext cx="2065891" cy="116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922A84-5CAB-470C-8448-7BBE3EBB853E}"/>
              </a:ext>
            </a:extLst>
          </p:cNvPr>
          <p:cNvSpPr txBox="1"/>
          <p:nvPr/>
        </p:nvSpPr>
        <p:spPr>
          <a:xfrm>
            <a:off x="838258" y="340780"/>
            <a:ext cx="10665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76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ОПРЕДЕЛЕНИЕ…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79F005-C98E-4790-9B7A-E131C1980C05}"/>
              </a:ext>
            </a:extLst>
          </p:cNvPr>
          <p:cNvSpPr txBox="1"/>
          <p:nvPr/>
        </p:nvSpPr>
        <p:spPr>
          <a:xfrm>
            <a:off x="838279" y="893067"/>
            <a:ext cx="10214999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 (далее ППН)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краткосрочная программа (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3 месяцев до 1 года,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может быть продлена), включающая описание форм и видов наставничества, участников наставнической деятельности, направления наставнической деятельности и перечень мероприятий, нацеленных на устранение выявленных профессиональных затруднений наставляемого и на поддержку его сильных сторон. </a:t>
            </a:r>
          </a:p>
          <a:p>
            <a:pPr algn="just"/>
            <a:endParaRPr lang="ru-RU" sz="2000" dirty="0">
              <a:solidFill>
                <a:srgbClr val="476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*Реализуется в образовательной организации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05828E3-6ED1-4223-9087-8BA13567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278" y="386276"/>
            <a:ext cx="487722" cy="11949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CA75A01-AA15-4978-8CDA-40475F76F69A}"/>
              </a:ext>
            </a:extLst>
          </p:cNvPr>
          <p:cNvSpPr txBox="1"/>
          <p:nvPr/>
        </p:nvSpPr>
        <p:spPr>
          <a:xfrm>
            <a:off x="922982" y="4374000"/>
            <a:ext cx="10157220" cy="2068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67000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наставляемого (далее ИОМ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долгосрочная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(4-5 лет)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образовательная программа профессионального самосовершенствования педагогического работника в рамках дополнительного профессионального образования, реализуемая на основе мотивированного выбора образовательных альтернатив</a:t>
            </a:r>
            <a:endParaRPr lang="ru-RU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3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259AC38-B8A7-415F-84FA-D0CEC9AA871F}"/>
              </a:ext>
            </a:extLst>
          </p:cNvPr>
          <p:cNvSpPr txBox="1"/>
          <p:nvPr/>
        </p:nvSpPr>
        <p:spPr>
          <a:xfrm>
            <a:off x="651000" y="549000"/>
            <a:ext cx="6691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7667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 СУБЪЕКТОВ…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476678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A48DC24-885A-4D24-8F67-F6DDA8B39EB5}"/>
              </a:ext>
            </a:extLst>
          </p:cNvPr>
          <p:cNvSpPr txBox="1"/>
          <p:nvPr/>
        </p:nvSpPr>
        <p:spPr>
          <a:xfrm>
            <a:off x="719117" y="1461224"/>
            <a:ext cx="107099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Наставник и наставляемый </a:t>
            </a:r>
            <a:r>
              <a:rPr lang="ru-RU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субъекты наставнической деятельности в образовательной организации. Запрос на наставничество может исходить как от самого наставляемого, так и от административных работников по результатам предварительной оценки качества работы молодого специалиста в образовательной организации</a:t>
            </a:r>
            <a:r>
              <a:rPr lang="ru-RU" sz="2400" i="0" u="none" strike="noStrike" baseline="0" dirty="0">
                <a:solidFill>
                  <a:srgbClr val="476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2A888E04-70D0-44A2-A70A-ADBC45E86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278" y="386276"/>
            <a:ext cx="487722" cy="1194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873CAA6-E697-4DEC-B260-A0D75991471F}"/>
              </a:ext>
            </a:extLst>
          </p:cNvPr>
          <p:cNvSpPr txBox="1"/>
          <p:nvPr/>
        </p:nvSpPr>
        <p:spPr>
          <a:xfrm>
            <a:off x="741000" y="3430178"/>
            <a:ext cx="10709998" cy="2463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наставничества создается для конкретной пары/группы наставников и наставляемых; разрабатывается совместно наставником и наставляемым, или наставляемый знакомится с разработанной наставником программой (возможно, в присутствии куратора или члена методического объединения/совета наставников/ цикловой методической комиссии).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97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972D10-AD1C-4B5C-9258-C9528AE641EA}"/>
              </a:ext>
            </a:extLst>
          </p:cNvPr>
          <p:cNvSpPr txBox="1"/>
          <p:nvPr/>
        </p:nvSpPr>
        <p:spPr>
          <a:xfrm>
            <a:off x="1416000" y="414000"/>
            <a:ext cx="9540000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47667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dirty="0">
                <a:solidFill>
                  <a:srgbClr val="47667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НДИВИДУАЛЬНАЯ ТРАЕКТОРИЯ ПРОФЕССИОНАЛЬНОГО СТАНОВЛЕНИЯ МОЛОДОГО ПЕДАГОГА:</a:t>
            </a:r>
            <a:endParaRPr lang="ru-RU" sz="1400" b="1" dirty="0">
              <a:solidFill>
                <a:srgbClr val="47667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418DB2-4B8B-4B54-9441-DEADF3DDAB40}"/>
              </a:ext>
            </a:extLst>
          </p:cNvPr>
          <p:cNvSpPr txBox="1"/>
          <p:nvPr/>
        </p:nvSpPr>
        <p:spPr>
          <a:xfrm>
            <a:off x="853500" y="1084440"/>
            <a:ext cx="10485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этап.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в должность.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Молодой педагог под наблюдением куратора/наставника включается в два параллельных процесса: социализацию и профессионализацию.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персонализированной программы наставничества.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Профессионализация предполагает несколько последовательных шагов организованных наставником: основываясь/опираясь на потребности образовательной организации в специалисте обладающего определенными профессиональными компетенциями и видения собственных ресурсов и дефицитов молодым специалистом, организуется саморефлексия и анализ собственного опыта, на котором моделируется/создается идеальный образ своего профессионального развития в современных условиях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персонализированной программы наставничества. </a:t>
            </a:r>
            <a:b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реализации персонализированной программы цикличен, до получения желаемого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EBC4E3E-12B8-46ED-A631-D026E1BFE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500" y="151760"/>
            <a:ext cx="487722" cy="1194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785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1204</Words>
  <Application>Microsoft Office PowerPoint</Application>
  <PresentationFormat>Произвольный</PresentationFormat>
  <Paragraphs>158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Организационно – методическое обеспечение реализации региональной системы наставничества в организациях дополнительного образования: персонализированная программа наставничества </vt:lpstr>
      <vt:lpstr>Основания, регламенты</vt:lpstr>
      <vt:lpstr>Основания, регламенты</vt:lpstr>
      <vt:lpstr> регламенты   НА УРОВНЕ ОБРАЗОВАТЕЛЬНОЙ ОРГАНИЗАЦИИ (размещение на сайте)</vt:lpstr>
      <vt:lpstr>задачи наставничества  по работе с молодыми специалистами</vt:lpstr>
      <vt:lpstr>Основные субъекты педагогического наставничества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Профиль – это перечень трудовых действий и функций, необходимых для самостоятельного и квалифицированного выполнения молодым педагогом профессиональной деятельности/должностных обязанностей в организации, и уровни их сформированности. </vt:lpstr>
      <vt:lpstr>Презентация PowerPoint</vt:lpstr>
      <vt:lpstr>Алгоритм…</vt:lpstr>
      <vt:lpstr>Примеры…ВО ВЛОЖЕНИИ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Оля</cp:lastModifiedBy>
  <cp:revision>142</cp:revision>
  <cp:lastPrinted>2022-11-15T03:18:54Z</cp:lastPrinted>
  <dcterms:created xsi:type="dcterms:W3CDTF">2020-08-08T15:33:15Z</dcterms:created>
  <dcterms:modified xsi:type="dcterms:W3CDTF">2022-11-29T11:41:01Z</dcterms:modified>
</cp:coreProperties>
</file>